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3" r:id="rId5"/>
    <p:sldId id="258" r:id="rId6"/>
    <p:sldId id="259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  <p:sldId id="271" r:id="rId18"/>
    <p:sldId id="272" r:id="rId19"/>
    <p:sldId id="274" r:id="rId20"/>
    <p:sldId id="275" r:id="rId21"/>
    <p:sldId id="28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31" r:id="rId30"/>
    <p:sldId id="292" r:id="rId31"/>
    <p:sldId id="283" r:id="rId32"/>
    <p:sldId id="284" r:id="rId33"/>
    <p:sldId id="290" r:id="rId34"/>
    <p:sldId id="287" r:id="rId35"/>
    <p:sldId id="291" r:id="rId36"/>
    <p:sldId id="315" r:id="rId37"/>
    <p:sldId id="330" r:id="rId38"/>
    <p:sldId id="317" r:id="rId39"/>
    <p:sldId id="332" r:id="rId40"/>
    <p:sldId id="286" r:id="rId41"/>
    <p:sldId id="288" r:id="rId42"/>
    <p:sldId id="289" r:id="rId43"/>
    <p:sldId id="293" r:id="rId44"/>
    <p:sldId id="294" r:id="rId45"/>
    <p:sldId id="295" r:id="rId46"/>
    <p:sldId id="298" r:id="rId47"/>
    <p:sldId id="297" r:id="rId48"/>
    <p:sldId id="296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33" r:id="rId65"/>
    <p:sldId id="318" r:id="rId66"/>
    <p:sldId id="319" r:id="rId67"/>
    <p:sldId id="321" r:id="rId68"/>
    <p:sldId id="322" r:id="rId69"/>
    <p:sldId id="323" r:id="rId70"/>
    <p:sldId id="334" r:id="rId71"/>
    <p:sldId id="335" r:id="rId72"/>
    <p:sldId id="324" r:id="rId73"/>
    <p:sldId id="325" r:id="rId74"/>
    <p:sldId id="326" r:id="rId75"/>
    <p:sldId id="327" r:id="rId76"/>
    <p:sldId id="328" r:id="rId77"/>
    <p:sldId id="329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C4B1A06-E496-41A9-B611-C87B22E5131E}">
          <p14:sldIdLst>
            <p14:sldId id="256"/>
          </p14:sldIdLst>
        </p14:section>
        <p14:section name="Tissue prep." id="{D5CA3187-4ABF-40C0-B76D-C92180447EA7}">
          <p14:sldIdLst>
            <p14:sldId id="257"/>
            <p14:sldId id="268"/>
            <p14:sldId id="273"/>
            <p14:sldId id="258"/>
            <p14:sldId id="259"/>
            <p14:sldId id="269"/>
          </p14:sldIdLst>
        </p14:section>
        <p14:section name="QC, Pre-processing" id="{1E6FC321-CE32-4370-AB09-C938197D3342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70"/>
            <p14:sldId id="267"/>
            <p14:sldId id="271"/>
            <p14:sldId id="272"/>
            <p14:sldId id="274"/>
            <p14:sldId id="275"/>
            <p14:sldId id="285"/>
            <p14:sldId id="276"/>
            <p14:sldId id="277"/>
            <p14:sldId id="278"/>
            <p14:sldId id="279"/>
            <p14:sldId id="280"/>
            <p14:sldId id="281"/>
            <p14:sldId id="282"/>
            <p14:sldId id="331"/>
            <p14:sldId id="292"/>
            <p14:sldId id="283"/>
            <p14:sldId id="284"/>
            <p14:sldId id="290"/>
            <p14:sldId id="287"/>
            <p14:sldId id="291"/>
            <p14:sldId id="315"/>
            <p14:sldId id="330"/>
            <p14:sldId id="317"/>
            <p14:sldId id="332"/>
          </p14:sldIdLst>
        </p14:section>
        <p14:section name="Pathway" id="{FC84267E-7A52-4EEC-9507-C106F16D9FDE}">
          <p14:sldIdLst>
            <p14:sldId id="286"/>
            <p14:sldId id="288"/>
            <p14:sldId id="289"/>
            <p14:sldId id="293"/>
            <p14:sldId id="294"/>
            <p14:sldId id="295"/>
            <p14:sldId id="298"/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33"/>
            <p14:sldId id="318"/>
            <p14:sldId id="319"/>
          </p14:sldIdLst>
        </p14:section>
        <p14:section name="cancer" id="{7DBA8FAF-AB07-4BCE-AE59-2B3B4DE9BD59}">
          <p14:sldIdLst>
            <p14:sldId id="321"/>
            <p14:sldId id="322"/>
            <p14:sldId id="323"/>
            <p14:sldId id="334"/>
            <p14:sldId id="335"/>
            <p14:sldId id="324"/>
            <p14:sldId id="325"/>
            <p14:sldId id="326"/>
            <p14:sldId id="327"/>
            <p14:sldId id="328"/>
          </p14:sldIdLst>
        </p14:section>
        <p14:section name="GTEx" id="{64963A57-A72E-4C2C-99BF-47AAAAF1FE89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89" userDrawn="1">
          <p15:clr>
            <a:srgbClr val="A4A3A4"/>
          </p15:clr>
        </p15:guide>
        <p15:guide id="2" pos="1209" userDrawn="1">
          <p15:clr>
            <a:srgbClr val="A4A3A4"/>
          </p15:clr>
        </p15:guide>
        <p15:guide id="3" pos="43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24E"/>
    <a:srgbClr val="F8786F"/>
    <a:srgbClr val="0CBEC3"/>
    <a:srgbClr val="4472C4"/>
    <a:srgbClr val="00BFC4"/>
    <a:srgbClr val="5CB85C"/>
    <a:srgbClr val="F0A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636" y="1140"/>
      </p:cViewPr>
      <p:guideLst>
        <p:guide orient="horz" pos="3589"/>
        <p:guide pos="1209"/>
        <p:guide pos="43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E1CD4-C8E3-4580-9973-3C7D540C1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90817-0E1A-4E90-A681-1313324C4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EC605-6284-412B-8050-13110739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E83-D50B-4B7F-9FD1-CE25E2DF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F27A2-788E-4D64-AC89-569E3B07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1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3E9EA-C27D-4273-B326-A5FE2568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83F9C-103E-48DA-A0E3-DE121DC7C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183B3-C159-4CA5-8D1D-A3857BC20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96FF6-5B1B-4980-9629-8B53A8D4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EB266-676B-48CA-9DBA-B343DEA7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4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320312-4C8F-4C15-B2D0-BFD32C11E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746B2-CD2D-4484-A545-44E71D11C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F0375-0F49-4C54-A3C1-820E5E54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BDECE-9696-4035-8BE0-D83A412C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3ABB4-F11B-48A2-8C98-A21B34B6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5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34C8E-1D88-442D-B203-4B782AB5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E7CB8-CAAF-4B73-9651-D28AD6E0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4DE682-6F07-414F-BE4A-0A2B1DB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5AFB7-F9B6-4611-A05F-9D47D8F1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63F78-9F7B-439D-A9C6-BE06B15F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2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748DF-E810-4188-BD7D-86ED6697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14627-1939-46A7-A5C9-6AB168FC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FDB5E-C372-4913-9C0E-88B3A817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23833-EBAD-47DC-9AC4-7DD57224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23A34-864E-4DB0-981B-BA422034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1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6AD5C-266A-409D-A3B8-D0833615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1AE94-3610-4C56-9EFB-43CB335C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DBC07-34E2-4945-9040-345097084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04229-EFE2-418B-A773-D980F3C2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F0D61-1AD1-4A5A-99DE-47805583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3695C0-FE14-4685-91D9-12435532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890E8-FEF4-4D5A-9932-89569459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864FCD-8437-4D0B-8474-1FCBE2AD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22CBC5-955C-41D6-8D57-63189EE3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69C786-47F7-4727-BBE1-47876635E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F2C28A-00B5-4B11-8A42-A66CD80B1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22BE9B-D321-4A9F-A46E-7C993CFE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9C70E1-B7A0-4EC1-AF44-0F7DB04C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52ECC5-7A80-4A56-81D4-A3F4E980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0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3CD54-0B0F-4E24-B978-C9F802C1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E16641-3CDD-4174-BD90-B33AD084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F4E03D-0E0A-4775-B885-23B8966D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E7FC6E-056B-4145-8585-3C1FEE5B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7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8F0826-9431-49A2-92E8-478F2ECEF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8BF22-FEB2-49B0-A9D6-79F635F8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C9464-DB12-434B-A67E-9421322D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5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45F79-E6C5-446C-9673-D59F8EDC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12B59-359E-495F-AB73-782B9C13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C3CE30-9790-4282-961A-8AF99E780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28BA4-A701-4C32-8CD6-B1DF1114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0238F8-C885-4D25-A52B-C39021C3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53AF0-E359-4BFD-8723-50B10B85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3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D28A6-33B5-4144-AC4A-76077256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781A2-26A2-4A57-9664-9DC0DD298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FAC42-D440-402E-A856-9152B2DD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0D26C-FCA3-40A0-93C5-5F0E8FA3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CABAEC-F7D2-4DFD-B7B1-F6D0C592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997CF-4873-49FC-B6A2-FB8D37DE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3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8E90B2-48AD-44DB-92B2-DF905FE0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97E34-D73B-45E6-A8AC-5726A91A1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61493-7CFF-423C-924A-9587D018C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ED4D0-97DA-45AD-8092-E12BF794AF7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C6C71-861E-4B51-AF32-0D102C7B4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FE54B-0CE1-4BD6-8584-19549A9A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21F1D-A2E3-442F-9135-537B57805A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8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762C5-3649-46D0-90BB-3CEB118F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Mouse thyroid tissue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48BEE9-87AC-4BFA-BF92-A33775AA9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Gene Expression analysis</a:t>
            </a:r>
          </a:p>
          <a:p>
            <a:r>
              <a:rPr lang="en-US" altLang="ko-KR" dirty="0">
                <a:solidFill>
                  <a:srgbClr val="D9524E"/>
                </a:solidFill>
              </a:rPr>
              <a:t>Pink1 Knock-out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416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D107B1B-24BA-4CD5-A2F0-023C6E99F2C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96278-82AB-4286-8831-67842101D928}"/>
              </a:ext>
            </a:extLst>
          </p:cNvPr>
          <p:cNvGrpSpPr/>
          <p:nvPr/>
        </p:nvGrpSpPr>
        <p:grpSpPr>
          <a:xfrm>
            <a:off x="964151" y="1052646"/>
            <a:ext cx="8683086" cy="4989521"/>
            <a:chOff x="964151" y="1455602"/>
            <a:chExt cx="8683086" cy="49895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56CF77-EA90-4AE1-95A8-82207A6D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962" y="1954973"/>
              <a:ext cx="7915275" cy="39814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D1810-0AD9-479D-BADA-6D07736442F1}"/>
                </a:ext>
              </a:extLst>
            </p:cNvPr>
            <p:cNvSpPr txBox="1"/>
            <p:nvPr/>
          </p:nvSpPr>
          <p:spPr>
            <a:xfrm>
              <a:off x="1731962" y="1455602"/>
              <a:ext cx="6098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b="0" i="0" dirty="0">
                  <a:solidFill>
                    <a:srgbClr val="333333"/>
                  </a:solidFill>
                  <a:effectLst/>
                  <a:latin typeface="Helvetica Neue"/>
                </a:rPr>
                <a:t>Per Base Sequence Content ( Heatmap 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F0D098-E36B-433B-AB0E-B1547CFBA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1962" y="5940298"/>
              <a:ext cx="7915275" cy="504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92AF03-12A2-4A01-8DDB-15C3D2BFF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6" r="92537" b="21225"/>
            <a:stretch/>
          </p:blipFill>
          <p:spPr>
            <a:xfrm>
              <a:off x="964151" y="1846488"/>
              <a:ext cx="767811" cy="439933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0C7285-9E9F-467E-BFEB-0ABAC02D8956}"/>
              </a:ext>
            </a:extLst>
          </p:cNvPr>
          <p:cNvSpPr txBox="1"/>
          <p:nvPr/>
        </p:nvSpPr>
        <p:spPr>
          <a:xfrm>
            <a:off x="1731962" y="6445123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with warning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6D4BB-031D-4935-BC08-DB8E3600A09D}"/>
              </a:ext>
            </a:extLst>
          </p:cNvPr>
          <p:cNvSpPr txBox="1"/>
          <p:nvPr/>
        </p:nvSpPr>
        <p:spPr>
          <a:xfrm>
            <a:off x="1731962" y="6075791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DD68A2-9684-4510-BF9E-A1ECBBCE4F66}"/>
              </a:ext>
            </a:extLst>
          </p:cNvPr>
          <p:cNvSpPr/>
          <p:nvPr/>
        </p:nvSpPr>
        <p:spPr>
          <a:xfrm>
            <a:off x="1668680" y="6173310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4F929-0533-4EB4-9582-CDDD1E46985A}"/>
              </a:ext>
            </a:extLst>
          </p:cNvPr>
          <p:cNvSpPr/>
          <p:nvPr/>
        </p:nvSpPr>
        <p:spPr>
          <a:xfrm>
            <a:off x="1668680" y="6563682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7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5EFE99-1DA9-406F-8B7E-36ACAB84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1" y="2290763"/>
            <a:ext cx="5100636" cy="3400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BD1CB8-56DE-44D9-B5CF-F0CA9A233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824037"/>
            <a:ext cx="5800725" cy="38671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8A752B5-CB91-4093-B357-25C4CB40910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3211B-B363-4F51-A82A-2792F1683B76}"/>
              </a:ext>
            </a:extLst>
          </p:cNvPr>
          <p:cNvSpPr txBox="1"/>
          <p:nvPr/>
        </p:nvSpPr>
        <p:spPr>
          <a:xfrm>
            <a:off x="1008062" y="6060519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19 samples with warning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C77AB-5261-40E9-B096-D59E8693366C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1 samples failed : </a:t>
            </a:r>
            <a:r>
              <a:rPr lang="en-US" altLang="ko-KR" sz="1400" dirty="0"/>
              <a:t>W6_2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DF8E47-0077-41FC-A14F-3055723F0B61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D02B7-B72E-4208-A1DC-30B7E32778CD}"/>
              </a:ext>
            </a:extLst>
          </p:cNvPr>
          <p:cNvSpPr/>
          <p:nvPr/>
        </p:nvSpPr>
        <p:spPr>
          <a:xfrm>
            <a:off x="944780" y="6179078"/>
            <a:ext cx="63282" cy="176169"/>
          </a:xfrm>
          <a:prstGeom prst="rect">
            <a:avLst/>
          </a:prstGeom>
          <a:solidFill>
            <a:srgbClr val="F0AC4D"/>
          </a:solidFill>
          <a:ln>
            <a:solidFill>
              <a:srgbClr val="F0A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0700E-8F40-4DB6-A27F-2EB2B2A2E316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614B9D-8C5D-465F-9866-786DC5B3D160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07BC88-129A-45C2-8DD0-BB053B8E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4184"/>
            <a:ext cx="5029200" cy="335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1C3F30-FD18-45A6-8E91-96D95C22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4" y="1824036"/>
            <a:ext cx="5800725" cy="386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5523A-BE39-4CF7-B263-6A9BB8E24B17}"/>
              </a:ext>
            </a:extLst>
          </p:cNvPr>
          <p:cNvSpPr txBox="1"/>
          <p:nvPr/>
        </p:nvSpPr>
        <p:spPr>
          <a:xfrm>
            <a:off x="6865049" y="5691187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9C37FB-86FE-4E10-A113-92C1C6CFD36F}"/>
              </a:ext>
            </a:extLst>
          </p:cNvPr>
          <p:cNvSpPr/>
          <p:nvPr/>
        </p:nvSpPr>
        <p:spPr>
          <a:xfrm>
            <a:off x="6801767" y="5787768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8D449-95B0-4EB3-8AC6-7880D0A31908}"/>
              </a:ext>
            </a:extLst>
          </p:cNvPr>
          <p:cNvSpPr txBox="1"/>
          <p:nvPr/>
        </p:nvSpPr>
        <p:spPr>
          <a:xfrm>
            <a:off x="1008062" y="5691187"/>
            <a:ext cx="36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failed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798ACD-94CC-449D-BCB9-619C727815D3}"/>
              </a:ext>
            </a:extLst>
          </p:cNvPr>
          <p:cNvSpPr/>
          <p:nvPr/>
        </p:nvSpPr>
        <p:spPr>
          <a:xfrm>
            <a:off x="944780" y="5788706"/>
            <a:ext cx="63282" cy="176169"/>
          </a:xfrm>
          <a:prstGeom prst="rect">
            <a:avLst/>
          </a:prstGeom>
          <a:solidFill>
            <a:srgbClr val="D9524E"/>
          </a:solidFill>
          <a:ln>
            <a:solidFill>
              <a:srgbClr val="D9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65119EF-2E85-4D19-B3FF-94CE1C164BD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45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174E1-FB57-4CEB-B1B8-82D3931F7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25563"/>
            <a:ext cx="8124825" cy="5448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B5DB8CB-52B9-49E9-854C-CD0B71F1EF24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(Summary)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6959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5C78D7B-64F6-446B-A194-E72F08CE8C98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after</a:t>
            </a:r>
            <a:r>
              <a:rPr lang="ko-KR" altLang="en-US" sz="3600" dirty="0"/>
              <a:t> </a:t>
            </a:r>
            <a:r>
              <a:rPr lang="en-US" altLang="ko-KR" sz="3600" dirty="0"/>
              <a:t>trimming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B59EF-1F73-486C-934D-C0035F73C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4" y="1325562"/>
            <a:ext cx="8328026" cy="545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395151-2326-4E6F-A018-3C36CF986EBF}"/>
              </a:ext>
            </a:extLst>
          </p:cNvPr>
          <p:cNvSpPr txBox="1"/>
          <p:nvPr/>
        </p:nvSpPr>
        <p:spPr>
          <a:xfrm>
            <a:off x="431800" y="956229"/>
            <a:ext cx="69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1708F"/>
                </a:solidFill>
                <a:effectLst/>
                <a:latin typeface="Helvetica Neue"/>
              </a:rPr>
              <a:t>No samples found with any adapter contamination &gt; 0.1%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66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12AE57B-73EC-4F84-9CA4-AC5DF53A4C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SortmeRNA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D9BAD-9CB8-4466-AA3F-EE38E45B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34" y="1205855"/>
            <a:ext cx="8036517" cy="53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C36DCA-006F-4814-BF8F-E5A4DBB5D692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STAR, </a:t>
            </a:r>
            <a:r>
              <a:rPr lang="en-US" altLang="ko-KR" sz="3600" dirty="0" err="1"/>
              <a:t>RseqC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AF899-AB73-45E4-B15E-E1498F929018}"/>
              </a:ext>
            </a:extLst>
          </p:cNvPr>
          <p:cNvSpPr txBox="1"/>
          <p:nvPr/>
        </p:nvSpPr>
        <p:spPr>
          <a:xfrm>
            <a:off x="5455995" y="1594791"/>
            <a:ext cx="6098582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Total records: </a:t>
            </a:r>
            <a:r>
              <a:rPr lang="ko-KR" altLang="en-US" sz="1600" dirty="0">
                <a:latin typeface="+mj-lt"/>
              </a:rPr>
              <a:t>전체 </a:t>
            </a:r>
            <a:r>
              <a:rPr lang="en-US" altLang="ko-KR" sz="1600" dirty="0">
                <a:latin typeface="+mj-lt"/>
              </a:rPr>
              <a:t>mapping </a:t>
            </a:r>
            <a:r>
              <a:rPr lang="ko-KR" altLang="en-US" sz="1600" dirty="0">
                <a:latin typeface="+mj-lt"/>
              </a:rPr>
              <a:t>된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 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QC failed: QC </a:t>
            </a:r>
            <a:r>
              <a:rPr lang="ko-KR" altLang="en-US" sz="1600" dirty="0">
                <a:latin typeface="+mj-lt"/>
              </a:rPr>
              <a:t>에서 품질이 낮아 걸러진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Non primary hits: best hit </a:t>
            </a:r>
            <a:r>
              <a:rPr lang="ko-KR" altLang="en-US" sz="1600" dirty="0">
                <a:latin typeface="+mj-lt"/>
              </a:rPr>
              <a:t>이 아닌 다른 </a:t>
            </a:r>
            <a:r>
              <a:rPr lang="en-US" altLang="ko-KR" sz="1600" dirty="0">
                <a:latin typeface="+mj-lt"/>
              </a:rPr>
              <a:t>alignment </a:t>
            </a:r>
            <a:r>
              <a:rPr lang="ko-KR" altLang="en-US" sz="1600" dirty="0">
                <a:latin typeface="+mj-lt"/>
              </a:rPr>
              <a:t>의 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j-lt"/>
              </a:rPr>
              <a:t>Unmapped reads: mapping </a:t>
            </a:r>
            <a:r>
              <a:rPr lang="ko-KR" altLang="en-US" sz="1600" dirty="0">
                <a:latin typeface="+mj-lt"/>
              </a:rPr>
              <a:t>이 되지 않은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&lt;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(non-unique): mapping quality </a:t>
            </a:r>
            <a:r>
              <a:rPr lang="ko-KR" altLang="en-US" sz="1600" dirty="0">
                <a:latin typeface="+mj-lt"/>
              </a:rPr>
              <a:t>가 기준 미만으로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없는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 err="1">
                <a:latin typeface="+mj-lt"/>
              </a:rPr>
              <a:t>mapq</a:t>
            </a:r>
            <a:r>
              <a:rPr lang="en-US" altLang="ko-KR" sz="1600" dirty="0">
                <a:latin typeface="+mj-lt"/>
              </a:rPr>
              <a:t> &gt;= </a:t>
            </a:r>
            <a:r>
              <a:rPr lang="en-US" altLang="ko-KR" sz="1600" dirty="0" err="1">
                <a:latin typeface="+mj-lt"/>
              </a:rPr>
              <a:t>mapq_cut</a:t>
            </a:r>
            <a:r>
              <a:rPr lang="en-US" altLang="ko-KR" sz="1600" dirty="0">
                <a:latin typeface="+mj-lt"/>
              </a:rPr>
              <a:t> (unique): mapping quality </a:t>
            </a:r>
            <a:r>
              <a:rPr lang="ko-KR" altLang="en-US" sz="1600" dirty="0">
                <a:latin typeface="+mj-lt"/>
              </a:rPr>
              <a:t>가 기준 이상으로</a:t>
            </a:r>
            <a:r>
              <a:rPr lang="en-US" altLang="ko-KR" sz="1600" dirty="0">
                <a:latin typeface="+mj-lt"/>
              </a:rPr>
              <a:t>, unique </a:t>
            </a:r>
            <a:r>
              <a:rPr lang="ko-KR" altLang="en-US" sz="1600" dirty="0">
                <a:latin typeface="+mj-lt"/>
              </a:rPr>
              <a:t>하다고 볼 수 있는 </a:t>
            </a:r>
            <a:r>
              <a:rPr lang="en-US" altLang="ko-KR" sz="1600" dirty="0">
                <a:latin typeface="+mj-lt"/>
              </a:rPr>
              <a:t>read </a:t>
            </a:r>
            <a:r>
              <a:rPr lang="ko-KR" altLang="en-US" sz="1600" dirty="0">
                <a:latin typeface="+mj-lt"/>
              </a:rPr>
              <a:t>개수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334A5C-E40D-48D3-8721-5965CA34C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01"/>
          <a:stretch/>
        </p:blipFill>
        <p:spPr>
          <a:xfrm>
            <a:off x="230322" y="1594791"/>
            <a:ext cx="4899617" cy="45053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A9913E-25E1-4B2D-84D2-3037F86607D8}"/>
              </a:ext>
            </a:extLst>
          </p:cNvPr>
          <p:cNvSpPr/>
          <p:nvPr/>
        </p:nvSpPr>
        <p:spPr>
          <a:xfrm>
            <a:off x="170576" y="2944678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75397-48A9-4A2F-9A2B-C1EA6E6681A1}"/>
              </a:ext>
            </a:extLst>
          </p:cNvPr>
          <p:cNvSpPr/>
          <p:nvPr/>
        </p:nvSpPr>
        <p:spPr>
          <a:xfrm>
            <a:off x="170575" y="3518116"/>
            <a:ext cx="3456027" cy="263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9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A5BAB9-9F85-41F8-BB41-D4F094187C06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Alignment </a:t>
            </a:r>
            <a:r>
              <a:rPr lang="en-US" altLang="ko-KR" sz="3600" dirty="0"/>
              <a:t>– IGV</a:t>
            </a:r>
            <a:endParaRPr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C91BE7-4B49-4D77-AC98-70A49C09DE18}"/>
              </a:ext>
            </a:extLst>
          </p:cNvPr>
          <p:cNvGrpSpPr/>
          <p:nvPr/>
        </p:nvGrpSpPr>
        <p:grpSpPr>
          <a:xfrm>
            <a:off x="805343" y="1325563"/>
            <a:ext cx="10447090" cy="5244791"/>
            <a:chOff x="805343" y="1325563"/>
            <a:chExt cx="10447090" cy="52447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1117DF-EFD8-43AF-8C7F-156284E2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43" y="1325563"/>
              <a:ext cx="10447090" cy="5244791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C8BD01D-114C-4A4A-A2E7-843F20F84C9C}"/>
                </a:ext>
              </a:extLst>
            </p:cNvPr>
            <p:cNvCxnSpPr>
              <a:cxnSpLocks/>
            </p:cNvCxnSpPr>
            <p:nvPr/>
          </p:nvCxnSpPr>
          <p:spPr>
            <a:xfrm>
              <a:off x="4070348" y="3429000"/>
              <a:ext cx="529652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224673-35A4-404B-B272-0B5E4EBA788D}"/>
                </a:ext>
              </a:extLst>
            </p:cNvPr>
            <p:cNvSpPr txBox="1"/>
            <p:nvPr/>
          </p:nvSpPr>
          <p:spPr>
            <a:xfrm>
              <a:off x="4858862" y="2931332"/>
              <a:ext cx="3534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deletion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3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6DEAA47-2A8E-43EF-A41D-D1E9CDF05A17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Expression call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HTseq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41CEF-3977-455D-B86C-8AFC3E23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287778"/>
            <a:ext cx="4430659" cy="30920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11D286-AA89-40E5-BEB2-5CA774BD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25563"/>
            <a:ext cx="10902891" cy="16566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95C3E9-882B-4DFE-9EF9-D393D4F6314D}"/>
              </a:ext>
            </a:extLst>
          </p:cNvPr>
          <p:cNvSpPr/>
          <p:nvPr/>
        </p:nvSpPr>
        <p:spPr>
          <a:xfrm>
            <a:off x="431800" y="3213092"/>
            <a:ext cx="4430659" cy="431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EA231-736A-47AC-B7D0-3473B904DC6F}"/>
              </a:ext>
            </a:extLst>
          </p:cNvPr>
          <p:cNvSpPr txBox="1"/>
          <p:nvPr/>
        </p:nvSpPr>
        <p:spPr>
          <a:xfrm>
            <a:off x="6096000" y="4106572"/>
            <a:ext cx="443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Read count -&gt; TPM/FPKM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9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2E9C068-8573-45A9-B5CC-03DFD6A55A5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From now on…..</a:t>
            </a:r>
            <a:endParaRPr lang="ko-KR" altLang="en-US" sz="36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952ADC-1E9A-4775-BA79-C70C129707F5}"/>
              </a:ext>
            </a:extLst>
          </p:cNvPr>
          <p:cNvSpPr/>
          <p:nvPr/>
        </p:nvSpPr>
        <p:spPr>
          <a:xfrm>
            <a:off x="1203199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1074326-A08E-4B2B-8427-C416D908FCB2}"/>
              </a:ext>
            </a:extLst>
          </p:cNvPr>
          <p:cNvSpPr/>
          <p:nvPr/>
        </p:nvSpPr>
        <p:spPr>
          <a:xfrm>
            <a:off x="3585843" y="2162392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27405B5-3AD3-4E1B-8BD5-F7574A9EC402}"/>
              </a:ext>
            </a:extLst>
          </p:cNvPr>
          <p:cNvSpPr/>
          <p:nvPr/>
        </p:nvSpPr>
        <p:spPr>
          <a:xfrm>
            <a:off x="3255022" y="2569411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397C1CB-88FF-41CB-B102-33B0EEBF29E3}"/>
              </a:ext>
            </a:extLst>
          </p:cNvPr>
          <p:cNvSpPr/>
          <p:nvPr/>
        </p:nvSpPr>
        <p:spPr>
          <a:xfrm rot="5400000">
            <a:off x="1881816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34EF5F0-A9C6-410C-B431-2F49F2C97C59}"/>
              </a:ext>
            </a:extLst>
          </p:cNvPr>
          <p:cNvSpPr/>
          <p:nvPr/>
        </p:nvSpPr>
        <p:spPr>
          <a:xfrm rot="5400000">
            <a:off x="4233331" y="3389742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19DBD0-E5FA-4985-AD68-CA68788B46C2}"/>
              </a:ext>
            </a:extLst>
          </p:cNvPr>
          <p:cNvSpPr/>
          <p:nvPr/>
        </p:nvSpPr>
        <p:spPr>
          <a:xfrm>
            <a:off x="1274751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E836F0-A3D7-4FA6-8763-E2C1ACB1441C}"/>
              </a:ext>
            </a:extLst>
          </p:cNvPr>
          <p:cNvSpPr/>
          <p:nvPr/>
        </p:nvSpPr>
        <p:spPr>
          <a:xfrm>
            <a:off x="3693172" y="4427444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994E262-5075-4C22-BB0B-351EB928DFC9}"/>
              </a:ext>
            </a:extLst>
          </p:cNvPr>
          <p:cNvSpPr/>
          <p:nvPr/>
        </p:nvSpPr>
        <p:spPr>
          <a:xfrm>
            <a:off x="-1229794" y="2376981"/>
            <a:ext cx="2172797" cy="524249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Advanced visualizations | Introduction to DGE">
            <a:extLst>
              <a:ext uri="{FF2B5EF4-FFF2-40B4-BE49-F238E27FC236}">
                <a16:creationId xmlns:a16="http://schemas.microsoft.com/office/drawing/2014/main" id="{5D2B0218-2782-4B44-A92C-224C9FB2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11" y="2075625"/>
            <a:ext cx="5372773" cy="35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46A515-D80B-4620-8864-7A2DA7CCB4B4}"/>
              </a:ext>
            </a:extLst>
          </p:cNvPr>
          <p:cNvSpPr txBox="1"/>
          <p:nvPr/>
        </p:nvSpPr>
        <p:spPr>
          <a:xfrm>
            <a:off x="6695268" y="1666606"/>
            <a:ext cx="375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DEG plot example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190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018F-3824-4CF5-B67D-8504C9C4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Tissue prep.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7C270-032A-4908-A29D-3BD3E8EB1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24-month B6 mouse thyroid tissue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Pink1 K/O</a:t>
            </a:r>
            <a:r>
              <a:rPr lang="en-US" altLang="ko-KR" dirty="0"/>
              <a:t> : 5ea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Sample ID: P2, P4, P6, P8, P9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- </a:t>
            </a:r>
            <a:r>
              <a:rPr lang="en-US" altLang="ko-KR" b="1" dirty="0"/>
              <a:t>WT</a:t>
            </a:r>
            <a:r>
              <a:rPr lang="en-US" altLang="ko-KR" dirty="0"/>
              <a:t> : 5ea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    Sample ID: W5, W6, W7, W8, W9</a:t>
            </a:r>
            <a:endParaRPr lang="ko-KR" altLang="en-US" sz="1600" dirty="0"/>
          </a:p>
        </p:txBody>
      </p:sp>
      <p:pic>
        <p:nvPicPr>
          <p:cNvPr id="1030" name="Picture 6" descr="InsideScientific on Twitter: &quot;Do you use B6 mice in your research? The  @jacksonlab is hosting a #webinar at 1:00 pm ET on July 26 all about these  mice, including a discussion on">
            <a:extLst>
              <a:ext uri="{FF2B5EF4-FFF2-40B4-BE49-F238E27FC236}">
                <a16:creationId xmlns:a16="http://schemas.microsoft.com/office/drawing/2014/main" id="{8BB2D8FB-79B3-437E-B08E-92BF1F50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5238" l="10000" r="90000">
                        <a14:foregroundMark x1="51000" y1="86310" x2="51000" y2="86310"/>
                        <a14:foregroundMark x1="43667" y1="89881" x2="63667" y2="90476"/>
                        <a14:foregroundMark x1="63667" y1="90476" x2="54333" y2="88690"/>
                        <a14:foregroundMark x1="20000" y1="97024" x2="37000" y2="97024"/>
                        <a14:foregroundMark x1="37000" y1="97024" x2="74000" y2="95238"/>
                        <a14:foregroundMark x1="74000" y1="95238" x2="77333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641" y="9048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319CD2-7563-4948-BC78-1CA4EDBAAEF2}"/>
              </a:ext>
            </a:extLst>
          </p:cNvPr>
          <p:cNvSpPr/>
          <p:nvPr/>
        </p:nvSpPr>
        <p:spPr>
          <a:xfrm>
            <a:off x="5796794" y="3659529"/>
            <a:ext cx="1048624" cy="4446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5D657-A118-4205-8C30-69A5AEB01847}"/>
              </a:ext>
            </a:extLst>
          </p:cNvPr>
          <p:cNvSpPr txBox="1"/>
          <p:nvPr/>
        </p:nvSpPr>
        <p:spPr>
          <a:xfrm>
            <a:off x="7469173" y="3274808"/>
            <a:ext cx="3858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/>
              <a:t>RNA seq.</a:t>
            </a:r>
          </a:p>
          <a:p>
            <a:pPr algn="ctr"/>
            <a:r>
              <a:rPr lang="en-US" altLang="ko-KR" sz="3600" dirty="0"/>
              <a:t>(</a:t>
            </a:r>
            <a:r>
              <a:rPr lang="en-US" altLang="ko-KR" sz="3600" dirty="0" err="1"/>
              <a:t>illumina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56603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27069C-36B6-4C58-BFA5-BC9DA7986B6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/>
              <a:t>Mouse thyroid tissue </a:t>
            </a:r>
            <a:endParaRPr lang="ko-KR" altLang="en-US" sz="5400" b="1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79674E89-116B-4AE0-9895-A158686F51E7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Gene Expression analysis</a:t>
            </a:r>
          </a:p>
          <a:p>
            <a:pPr marL="0" indent="0" algn="ctr">
              <a:buNone/>
            </a:pPr>
            <a:r>
              <a:rPr lang="en-US" altLang="ko-KR" dirty="0"/>
              <a:t>9/25 Fri.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36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DEseq2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DAVID, GSEA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3841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Read counts normalization, gene name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3E7B85-8DF0-4A36-8500-03AD86A7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430659" cy="309203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E938643-F16F-4A8B-A131-EB242A3795E7}"/>
              </a:ext>
            </a:extLst>
          </p:cNvPr>
          <p:cNvSpPr/>
          <p:nvPr/>
        </p:nvSpPr>
        <p:spPr>
          <a:xfrm>
            <a:off x="5553307" y="3300761"/>
            <a:ext cx="178419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6913EE-CBE0-447C-94AF-EC9D437F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" t="-210" r="63025" b="17867"/>
          <a:stretch/>
        </p:blipFill>
        <p:spPr>
          <a:xfrm>
            <a:off x="8186736" y="1416286"/>
            <a:ext cx="2778537" cy="43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3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5248B-CA1D-4217-A5A4-AB662316A5BD}"/>
              </a:ext>
            </a:extLst>
          </p:cNvPr>
          <p:cNvSpPr txBox="1"/>
          <p:nvPr/>
        </p:nvSpPr>
        <p:spPr>
          <a:xfrm>
            <a:off x="591015" y="1505415"/>
            <a:ext cx="496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DESeq2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989524-077C-4707-9605-0F2FC5FC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5" y="2054599"/>
            <a:ext cx="4154818" cy="440473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1BE8D2C-88DC-4AEF-8CA8-B7337A08A0ED}"/>
              </a:ext>
            </a:extLst>
          </p:cNvPr>
          <p:cNvSpPr/>
          <p:nvPr/>
        </p:nvSpPr>
        <p:spPr>
          <a:xfrm>
            <a:off x="5452946" y="3803998"/>
            <a:ext cx="1839952" cy="369332"/>
          </a:xfrm>
          <a:prstGeom prst="rightArrow">
            <a:avLst/>
          </a:prstGeom>
          <a:solidFill>
            <a:srgbClr val="0CB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7B494-4937-4915-932C-7FEF224358D2}"/>
              </a:ext>
            </a:extLst>
          </p:cNvPr>
          <p:cNvSpPr txBox="1"/>
          <p:nvPr/>
        </p:nvSpPr>
        <p:spPr>
          <a:xfrm>
            <a:off x="7686906" y="3055222"/>
            <a:ext cx="411480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Matrix plotting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PCA (</a:t>
            </a:r>
            <a:r>
              <a:rPr lang="en-US" altLang="ko-KR" b="1" i="0" dirty="0">
                <a:solidFill>
                  <a:srgbClr val="5F6368"/>
                </a:solidFill>
                <a:effectLst/>
                <a:latin typeface="Apple SD Gothic Neo"/>
              </a:rPr>
              <a:t>Principal Component Analysis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Sample to sample distance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12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31DD0-8D28-4738-B14A-9B05BAAC02AC}"/>
              </a:ext>
            </a:extLst>
          </p:cNvPr>
          <p:cNvSpPr txBox="1"/>
          <p:nvPr/>
        </p:nvSpPr>
        <p:spPr>
          <a:xfrm>
            <a:off x="557561" y="1325563"/>
            <a:ext cx="2865863" cy="36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4E6942-C33C-4013-AD03-BD473B5F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694985"/>
            <a:ext cx="4903148" cy="5163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5CE42-4F46-44B8-8B5C-BB77E847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86" y="1966843"/>
            <a:ext cx="4584097" cy="4721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82A7A1-6965-417E-AF22-2DF874F8FE9D}"/>
              </a:ext>
            </a:extLst>
          </p:cNvPr>
          <p:cNvSpPr txBox="1"/>
          <p:nvPr/>
        </p:nvSpPr>
        <p:spPr>
          <a:xfrm>
            <a:off x="6330175" y="1323038"/>
            <a:ext cx="512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PlotMA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(adjusted p-value &lt; 0.05)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3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D86DB-7722-487E-B5A3-071819209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8" b="16284"/>
          <a:stretch/>
        </p:blipFill>
        <p:spPr>
          <a:xfrm>
            <a:off x="170576" y="1795345"/>
            <a:ext cx="5646810" cy="4592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A884A9-B132-471A-BA87-30F5E8CD2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76" y="1795345"/>
            <a:ext cx="4361585" cy="4592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6F9DE-41EE-4D95-9F9F-4EA8A1AF3EC6}"/>
              </a:ext>
            </a:extLst>
          </p:cNvPr>
          <p:cNvSpPr txBox="1"/>
          <p:nvPr/>
        </p:nvSpPr>
        <p:spPr>
          <a:xfrm>
            <a:off x="431800" y="1650380"/>
            <a:ext cx="212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8AD-20DD-4620-9471-4C5ACBBB521F}"/>
              </a:ext>
            </a:extLst>
          </p:cNvPr>
          <p:cNvSpPr txBox="1"/>
          <p:nvPr/>
        </p:nvSpPr>
        <p:spPr>
          <a:xfrm>
            <a:off x="6820576" y="1375788"/>
            <a:ext cx="375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 to sample distance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11FDBC-A700-4818-A414-3F6C5F4238D6}"/>
              </a:ext>
            </a:extLst>
          </p:cNvPr>
          <p:cNvSpPr/>
          <p:nvPr/>
        </p:nvSpPr>
        <p:spPr>
          <a:xfrm rot="19712951">
            <a:off x="192457" y="2727576"/>
            <a:ext cx="3431662" cy="2186295"/>
          </a:xfrm>
          <a:prstGeom prst="ellipse">
            <a:avLst/>
          </a:prstGeom>
          <a:noFill/>
          <a:ln w="19050">
            <a:solidFill>
              <a:srgbClr val="F878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23DC96-71B2-4972-B1D4-732547FBCDFB}"/>
              </a:ext>
            </a:extLst>
          </p:cNvPr>
          <p:cNvSpPr/>
          <p:nvPr/>
        </p:nvSpPr>
        <p:spPr>
          <a:xfrm rot="19671596">
            <a:off x="3238756" y="2019712"/>
            <a:ext cx="729842" cy="2116060"/>
          </a:xfrm>
          <a:prstGeom prst="ellipse">
            <a:avLst/>
          </a:prstGeom>
          <a:noFill/>
          <a:ln w="19050">
            <a:solidFill>
              <a:srgbClr val="0CBE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4A6528-CCAA-4232-97D0-CD0EE12FA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90" y="0"/>
            <a:ext cx="651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26434D-54D3-4BDE-841C-E241B0AA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650159"/>
            <a:ext cx="5399383" cy="46056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81C5F5-4046-4343-BDB7-2E9FD3D5D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66" y="1650160"/>
            <a:ext cx="5898772" cy="4605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5E251F-18D7-4EC4-8E31-A9EAE711E738}"/>
              </a:ext>
            </a:extLst>
          </p:cNvPr>
          <p:cNvSpPr txBox="1"/>
          <p:nvPr/>
        </p:nvSpPr>
        <p:spPr>
          <a:xfrm>
            <a:off x="512956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Top500 DE genes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0A233-0B0D-4651-B3BC-30E5B65AF78D}"/>
              </a:ext>
            </a:extLst>
          </p:cNvPr>
          <p:cNvSpPr txBox="1"/>
          <p:nvPr/>
        </p:nvSpPr>
        <p:spPr>
          <a:xfrm>
            <a:off x="6096000" y="1125508"/>
            <a:ext cx="37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Heatmap</a:t>
            </a:r>
            <a:r>
              <a:rPr lang="en-US" altLang="ko-KR" dirty="0"/>
              <a:t> Top10 DE genes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407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C76DBD-20A7-400E-9EDC-D1FA74861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25563"/>
            <a:ext cx="4953691" cy="51061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579FB7-2915-4073-9B07-5F77AA5BA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23" y="1325562"/>
            <a:ext cx="4957392" cy="51061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7284565" y="105788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Top10 DE genes (facet grid)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52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9E038-FB7B-43F6-AD13-C2041D1B2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5" y="1044506"/>
            <a:ext cx="4728101" cy="5548981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87532"/>
              </p:ext>
            </p:extLst>
          </p:nvPr>
        </p:nvGraphicFramePr>
        <p:xfrm>
          <a:off x="6336997" y="1044506"/>
          <a:ext cx="4728102" cy="5363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15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160221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523672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E6EB39B-78FA-4CA9-9430-A174B2C36CFC}"/>
              </a:ext>
            </a:extLst>
          </p:cNvPr>
          <p:cNvSpPr txBox="1"/>
          <p:nvPr/>
        </p:nvSpPr>
        <p:spPr>
          <a:xfrm>
            <a:off x="812576" y="859840"/>
            <a:ext cx="372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Volcano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854ED3-401F-40FE-A8AB-CACF26D6F98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900703" y="4526618"/>
            <a:ext cx="819699" cy="20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CF0996-FD3C-4E0A-98F3-985C8E9CE8CF}"/>
              </a:ext>
            </a:extLst>
          </p:cNvPr>
          <p:cNvSpPr txBox="1"/>
          <p:nvPr/>
        </p:nvSpPr>
        <p:spPr>
          <a:xfrm rot="568573">
            <a:off x="11086436" y="4159806"/>
            <a:ext cx="1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Linc RNA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39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7DD787-D539-42C2-83AA-419152B9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528232"/>
            <a:ext cx="9526329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E9A09-0FB1-4FAE-A69C-B402768B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dirty="0"/>
              <a:t>PTEN induced putative kinase 1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5BF02-988E-4D40-8C4F-5E65CC0B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39" y="1183705"/>
            <a:ext cx="5214050" cy="30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A4A6F1-F16F-4361-BAED-CE567D26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65" y="4184815"/>
            <a:ext cx="9590049" cy="25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2F884-6377-41F2-A15D-BB35F2D89BBA}"/>
              </a:ext>
            </a:extLst>
          </p:cNvPr>
          <p:cNvSpPr txBox="1"/>
          <p:nvPr/>
        </p:nvSpPr>
        <p:spPr>
          <a:xfrm>
            <a:off x="245326" y="1804278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healthy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E5BF-0D4B-43BC-8C28-8D99309F2D65}"/>
              </a:ext>
            </a:extLst>
          </p:cNvPr>
          <p:cNvSpPr txBox="1"/>
          <p:nvPr/>
        </p:nvSpPr>
        <p:spPr>
          <a:xfrm>
            <a:off x="245326" y="5186750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Damaged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300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Differently expressed gene </a:t>
            </a:r>
            <a:r>
              <a:rPr lang="en-US" altLang="ko-KR" sz="3600" dirty="0"/>
              <a:t>– DESeq2</a:t>
            </a:r>
            <a:endParaRPr lang="ko-KR" altLang="en-US" sz="36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B19E9AB-D663-47E2-B920-875738E25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638455"/>
              </p:ext>
            </p:extLst>
          </p:nvPr>
        </p:nvGraphicFramePr>
        <p:xfrm>
          <a:off x="91829" y="1019340"/>
          <a:ext cx="12008342" cy="540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58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983408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039763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  <a:gridCol w="4846783">
                  <a:extLst>
                    <a:ext uri="{9D8B030D-6E8A-4147-A177-3AD203B41FA5}">
                      <a16:colId xmlns:a16="http://schemas.microsoft.com/office/drawing/2014/main" val="1884627698"/>
                    </a:ext>
                  </a:extLst>
                </a:gridCol>
                <a:gridCol w="4082030">
                  <a:extLst>
                    <a:ext uri="{9D8B030D-6E8A-4147-A177-3AD203B41FA5}">
                      <a16:colId xmlns:a16="http://schemas.microsoft.com/office/drawing/2014/main" val="3443991411"/>
                    </a:ext>
                  </a:extLst>
                </a:gridCol>
              </a:tblGrid>
              <a:tr h="487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Protein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8.12E-108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RAB6B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Ras-related protein Rab-6B (GTPase)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1.91E-78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BCAT1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Branched Chain Amino Acid Transaminase 1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4.35E-59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GPNMB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Glycoprotein Nonmetastatic Melanoma Protein B 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 (cell mem, endosome)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3.12E-50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STRA6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Receptor for retinol uptake STRA6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Plasma membrane</a:t>
                      </a:r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3.66E-42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LAMA3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laminin subunit alpha 3</a:t>
                      </a:r>
                    </a:p>
                    <a:p>
                      <a:pPr marL="0" algn="ctr" defTabSz="914400" rtl="0" eaLnBrk="1" fontAlgn="ctr" latinLnBrk="1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Extracellular region or secreted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2.95E-41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PTEN-induced kinase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Cytosol, mitochondrion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00612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6.26E-39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Gm49980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 gene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00591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5.35E-38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RBP1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Retinol-binding protein 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Cytoplasm  (?)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5700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3.73E-34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SOX17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Transcription factor SOX-17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Nucleus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05273"/>
                  </a:ext>
                </a:extLst>
              </a:tr>
              <a:tr h="487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9.45E-32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HS3ST4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Heparan sulfate glucosamine 3-O-sulfotransferase 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Golgi apparatus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6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357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37249E-018F-438D-8F44-5A2133956C1F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1589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Gene ontology, pathway study – </a:t>
            </a:r>
            <a:r>
              <a:rPr lang="en-US" altLang="ko-KR" sz="3600" dirty="0"/>
              <a:t>DAVID, GSEA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A1EA9-1999-4E85-B2B2-1C7BB79F3D2F}"/>
              </a:ext>
            </a:extLst>
          </p:cNvPr>
          <p:cNvSpPr txBox="1"/>
          <p:nvPr/>
        </p:nvSpPr>
        <p:spPr>
          <a:xfrm>
            <a:off x="595618" y="1325563"/>
            <a:ext cx="47397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 got ...</a:t>
            </a:r>
          </a:p>
          <a:p>
            <a:r>
              <a:rPr lang="en-US" altLang="ko-KR" dirty="0"/>
              <a:t>791</a:t>
            </a:r>
            <a:r>
              <a:rPr lang="en-US" altLang="ko-KR" sz="2400" b="1" dirty="0"/>
              <a:t> </a:t>
            </a:r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DE genes</a:t>
            </a:r>
          </a:p>
          <a:p>
            <a:r>
              <a:rPr lang="en-US" altLang="ko-KR" dirty="0"/>
              <a:t>371</a:t>
            </a:r>
            <a:r>
              <a:rPr lang="en-US" altLang="ko-KR" sz="2400" b="1" dirty="0"/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DE genes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C3EF4-0666-4BCD-BBAC-5797D65E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99" y="1325563"/>
            <a:ext cx="7083025" cy="395677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611575-1A8D-4769-8661-47D3B648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59" y="2651126"/>
            <a:ext cx="5920705" cy="359641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24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DF4767-7F62-49C3-AF06-0E558706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69" y="686670"/>
            <a:ext cx="8649821" cy="6162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79E5D-B730-49CF-BA40-759E9D0A8E58}"/>
              </a:ext>
            </a:extLst>
          </p:cNvPr>
          <p:cNvSpPr txBox="1"/>
          <p:nvPr/>
        </p:nvSpPr>
        <p:spPr>
          <a:xfrm>
            <a:off x="178266" y="101895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pathway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701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3DC7C6-5F08-40FF-AE7E-CF370EB8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606518"/>
            <a:ext cx="8855697" cy="625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CE0116-AF08-4036-92D5-A33DD289ED6D}"/>
              </a:ext>
            </a:extLst>
          </p:cNvPr>
          <p:cNvSpPr txBox="1"/>
          <p:nvPr/>
        </p:nvSpPr>
        <p:spPr>
          <a:xfrm>
            <a:off x="178266" y="101895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pathway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272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0292BD-12AA-4E10-8378-6CE652F0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2435429"/>
            <a:ext cx="9344025" cy="217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17FAE-B7E1-4F84-92EA-D20437316926}"/>
              </a:ext>
            </a:extLst>
          </p:cNvPr>
          <p:cNvSpPr txBox="1"/>
          <p:nvPr/>
        </p:nvSpPr>
        <p:spPr>
          <a:xfrm>
            <a:off x="600635" y="788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pathway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5BBCC-71B1-4AC3-9242-31CF26D10DE1}"/>
              </a:ext>
            </a:extLst>
          </p:cNvPr>
          <p:cNvSpPr txBox="1"/>
          <p:nvPr/>
        </p:nvSpPr>
        <p:spPr>
          <a:xfrm>
            <a:off x="600635" y="1993696"/>
            <a:ext cx="507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All metabolic pathway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9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41E9A09-0FB1-4FAE-A69C-B402768B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dirty="0"/>
              <a:t>PTEN induced putative kinase 1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5BF02-988E-4D40-8C4F-5E65CC0B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39" y="1183705"/>
            <a:ext cx="5214050" cy="30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A4A6F1-F16F-4361-BAED-CE567D26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65" y="4184815"/>
            <a:ext cx="9590049" cy="25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2F884-6377-41F2-A15D-BB35F2D89BBA}"/>
              </a:ext>
            </a:extLst>
          </p:cNvPr>
          <p:cNvSpPr txBox="1"/>
          <p:nvPr/>
        </p:nvSpPr>
        <p:spPr>
          <a:xfrm>
            <a:off x="245326" y="1804278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healthy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E5BF-0D4B-43BC-8C28-8D99309F2D65}"/>
              </a:ext>
            </a:extLst>
          </p:cNvPr>
          <p:cNvSpPr txBox="1"/>
          <p:nvPr/>
        </p:nvSpPr>
        <p:spPr>
          <a:xfrm>
            <a:off x="245326" y="5186750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Damaged</a:t>
            </a:r>
            <a:endParaRPr lang="ko-KR" altLang="en-US" sz="2800" dirty="0"/>
          </a:p>
        </p:txBody>
      </p:sp>
      <p:sp>
        <p:nvSpPr>
          <p:cNvPr id="2" name="&quot;허용 안 됨&quot; 기호 1">
            <a:extLst>
              <a:ext uri="{FF2B5EF4-FFF2-40B4-BE49-F238E27FC236}">
                <a16:creationId xmlns:a16="http://schemas.microsoft.com/office/drawing/2014/main" id="{F218C43F-AEAF-47FA-A1A9-618B46146366}"/>
              </a:ext>
            </a:extLst>
          </p:cNvPr>
          <p:cNvSpPr/>
          <p:nvPr/>
        </p:nvSpPr>
        <p:spPr>
          <a:xfrm>
            <a:off x="2408665" y="3843541"/>
            <a:ext cx="2843561" cy="2539865"/>
          </a:xfrm>
          <a:prstGeom prst="noSmoking">
            <a:avLst>
              <a:gd name="adj" fmla="val 7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&quot;허용 안 됨&quot; 기호 2">
            <a:extLst>
              <a:ext uri="{FF2B5EF4-FFF2-40B4-BE49-F238E27FC236}">
                <a16:creationId xmlns:a16="http://schemas.microsoft.com/office/drawing/2014/main" id="{2B7B1017-8CA9-4523-98FB-502301C448CF}"/>
              </a:ext>
            </a:extLst>
          </p:cNvPr>
          <p:cNvSpPr/>
          <p:nvPr/>
        </p:nvSpPr>
        <p:spPr>
          <a:xfrm>
            <a:off x="5517995" y="4098587"/>
            <a:ext cx="2843561" cy="2539865"/>
          </a:xfrm>
          <a:prstGeom prst="noSmoking">
            <a:avLst>
              <a:gd name="adj" fmla="val 7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&quot;허용 안 됨&quot; 기호 6">
            <a:extLst>
              <a:ext uri="{FF2B5EF4-FFF2-40B4-BE49-F238E27FC236}">
                <a16:creationId xmlns:a16="http://schemas.microsoft.com/office/drawing/2014/main" id="{0A4DCF2B-97A7-4D3A-B727-E366B227A5B7}"/>
              </a:ext>
            </a:extLst>
          </p:cNvPr>
          <p:cNvSpPr/>
          <p:nvPr/>
        </p:nvSpPr>
        <p:spPr>
          <a:xfrm>
            <a:off x="8771364" y="4056302"/>
            <a:ext cx="2843561" cy="2539865"/>
          </a:xfrm>
          <a:prstGeom prst="noSmoking">
            <a:avLst>
              <a:gd name="adj" fmla="val 77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63D13-3328-468D-94AC-70B172760C64}"/>
              </a:ext>
            </a:extLst>
          </p:cNvPr>
          <p:cNvSpPr txBox="1"/>
          <p:nvPr/>
        </p:nvSpPr>
        <p:spPr>
          <a:xfrm>
            <a:off x="4509742" y="-335969"/>
            <a:ext cx="2753111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9600" b="1" dirty="0">
                <a:solidFill>
                  <a:srgbClr val="C00000"/>
                </a:solidFill>
              </a:rPr>
              <a:t>?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CAC6329-1DC4-4232-9C9E-ADEF0B58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98136"/>
              </p:ext>
            </p:extLst>
          </p:nvPr>
        </p:nvGraphicFramePr>
        <p:xfrm>
          <a:off x="1999666" y="721366"/>
          <a:ext cx="97868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715">
                  <a:extLst>
                    <a:ext uri="{9D8B030D-6E8A-4147-A177-3AD203B41FA5}">
                      <a16:colId xmlns:a16="http://schemas.microsoft.com/office/drawing/2014/main" val="248031530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10611701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7730989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348554098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81998147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13514522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2991837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94803483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1218042183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390493385"/>
                    </a:ext>
                  </a:extLst>
                </a:gridCol>
                <a:gridCol w="889715">
                  <a:extLst>
                    <a:ext uri="{9D8B030D-6E8A-4147-A177-3AD203B41FA5}">
                      <a16:colId xmlns:a16="http://schemas.microsoft.com/office/drawing/2014/main" val="275583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P2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P4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W5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W6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W7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W8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W9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7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TDS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0.803222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0.384752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0.424111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0.259821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-0.06038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0.217638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0.266901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0.320518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0.02956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0.272791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29482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08702F7-9EC2-4CBA-8E1B-014CD690C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89467"/>
              </p:ext>
            </p:extLst>
          </p:nvPr>
        </p:nvGraphicFramePr>
        <p:xfrm>
          <a:off x="716150" y="721366"/>
          <a:ext cx="1116946" cy="74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19">
                  <a:extLst>
                    <a:ext uri="{9D8B030D-6E8A-4147-A177-3AD203B41FA5}">
                      <a16:colId xmlns:a16="http://schemas.microsoft.com/office/drawing/2014/main" val="1081328202"/>
                    </a:ext>
                  </a:extLst>
                </a:gridCol>
                <a:gridCol w="592327">
                  <a:extLst>
                    <a:ext uri="{9D8B030D-6E8A-4147-A177-3AD203B41FA5}">
                      <a16:colId xmlns:a16="http://schemas.microsoft.com/office/drawing/2014/main" val="3769205492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TDS(mean)</a:t>
                      </a:r>
                    </a:p>
                  </a:txBody>
                  <a:tcPr marL="9525" marR="9525" marT="9525" marB="0" anchor="ctr">
                    <a:solidFill>
                      <a:srgbClr val="F87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91160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Pink1 K/O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0.362305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3715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WT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0.221482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112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0F465CE-13A7-466A-9F9C-310868A7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8" y="2428874"/>
            <a:ext cx="3860791" cy="4366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B5A26B-CE8C-475C-945F-95DDE310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8" y="1522232"/>
            <a:ext cx="2092588" cy="77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E7FC58-B69D-4640-9334-6770676C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6211766"/>
            <a:ext cx="7038975" cy="48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F90E85-38DB-4A00-A938-CBB72A8F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1" y="1596001"/>
            <a:ext cx="9115424" cy="869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DE02C-0C83-4411-B202-7AB9A68F131C}"/>
              </a:ext>
            </a:extLst>
          </p:cNvPr>
          <p:cNvSpPr txBox="1"/>
          <p:nvPr/>
        </p:nvSpPr>
        <p:spPr>
          <a:xfrm>
            <a:off x="642353" y="92164"/>
            <a:ext cx="271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TDS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analysis</a:t>
            </a:r>
            <a:endParaRPr lang="ko-KR" altLang="en-US" sz="28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A553C1-FF44-4EF2-B172-5737B7056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345" y="2598028"/>
            <a:ext cx="5636290" cy="342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4170A-BF65-4866-BC6B-61EF0EB75759}"/>
              </a:ext>
            </a:extLst>
          </p:cNvPr>
          <p:cNvSpPr txBox="1"/>
          <p:nvPr/>
        </p:nvSpPr>
        <p:spPr>
          <a:xfrm>
            <a:off x="196553" y="247828"/>
            <a:ext cx="453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Pro-inflammatory gene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6347A-75B9-4408-B5A2-85656030D726}"/>
              </a:ext>
            </a:extLst>
          </p:cNvPr>
          <p:cNvSpPr txBox="1"/>
          <p:nvPr/>
        </p:nvSpPr>
        <p:spPr>
          <a:xfrm>
            <a:off x="196553" y="834789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Adj p-value </a:t>
            </a:r>
            <a:r>
              <a:rPr lang="ko-KR" altLang="en-US" dirty="0"/>
              <a:t>&lt; 0.05</a:t>
            </a:r>
          </a:p>
          <a:p>
            <a:r>
              <a:rPr lang="en-US" altLang="ko-KR" dirty="0"/>
              <a:t>Log fold change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0.58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1F242F-B6B5-419A-9032-8E4D4327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14" y="0"/>
            <a:ext cx="5664648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B33F63-8F43-44EB-8809-A0DD1788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14" y="0"/>
            <a:ext cx="566464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DB1485-636B-4ED5-BB48-7CBE855AC697}"/>
              </a:ext>
            </a:extLst>
          </p:cNvPr>
          <p:cNvSpPr txBox="1"/>
          <p:nvPr/>
        </p:nvSpPr>
        <p:spPr>
          <a:xfrm>
            <a:off x="196553" y="1415451"/>
            <a:ext cx="296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baseMean</a:t>
            </a:r>
            <a:r>
              <a:rPr lang="en-US" altLang="ko-KR" dirty="0"/>
              <a:t> &gt;= 100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48B089-9754-49B6-8D40-17F674FAF18F}"/>
              </a:ext>
            </a:extLst>
          </p:cNvPr>
          <p:cNvGrpSpPr/>
          <p:nvPr/>
        </p:nvGrpSpPr>
        <p:grpSpPr>
          <a:xfrm>
            <a:off x="639106" y="1881941"/>
            <a:ext cx="3959829" cy="4575237"/>
            <a:chOff x="5892861" y="0"/>
            <a:chExt cx="3959829" cy="45752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8582AB6-613D-475C-9730-1391AE36C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2861" y="0"/>
              <a:ext cx="3959829" cy="37441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47F2C1-3783-4B87-955B-5FECD904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0136" y="3744172"/>
              <a:ext cx="3945277" cy="83106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2BFB670-93DD-488D-BCD3-B009498C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04" y="1896378"/>
            <a:ext cx="3945277" cy="41452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9D7AD3-6ABF-4952-AB3C-F0EA5E2AD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50" y="2232736"/>
            <a:ext cx="3945277" cy="24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4541BC-1545-4302-8C03-61620844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6366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4356-E3A6-4840-9CDE-FD08D937F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6" y="226502"/>
            <a:ext cx="5804053" cy="6564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9F4525-0D29-4BEF-9FF0-8A7AA16EB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03" y="154004"/>
            <a:ext cx="5804054" cy="6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1C3136-9B93-4A3D-8EC1-57A7F97BACA2}"/>
              </a:ext>
            </a:extLst>
          </p:cNvPr>
          <p:cNvSpPr txBox="1"/>
          <p:nvPr/>
        </p:nvSpPr>
        <p:spPr>
          <a:xfrm>
            <a:off x="196553" y="247828"/>
            <a:ext cx="1099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>
                <a:effectLst/>
                <a:latin typeface="Helvetica" panose="020B0604020202020204" pitchFamily="34" charset="0"/>
              </a:rPr>
              <a:t>ROS And Oxidative Stress In Cell Signaling Transduction Related Products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CD574-2BDB-49C9-84C4-9974C2CF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" y="849086"/>
            <a:ext cx="5303543" cy="6008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653BA-8103-4BF0-A9A1-6F33E57D0F01}"/>
              </a:ext>
            </a:extLst>
          </p:cNvPr>
          <p:cNvSpPr txBox="1"/>
          <p:nvPr/>
        </p:nvSpPr>
        <p:spPr>
          <a:xfrm>
            <a:off x="6368143" y="125185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Oxidative stress </a:t>
            </a:r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AAF6189-2650-4A79-82F7-ABE10E81BB29}"/>
              </a:ext>
            </a:extLst>
          </p:cNvPr>
          <p:cNvSpPr/>
          <p:nvPr/>
        </p:nvSpPr>
        <p:spPr>
          <a:xfrm rot="10800000">
            <a:off x="8164286" y="1055207"/>
            <a:ext cx="272143" cy="56598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DA55D-73EA-4DE2-AE32-3F328C108E83}"/>
              </a:ext>
            </a:extLst>
          </p:cNvPr>
          <p:cNvSpPr txBox="1"/>
          <p:nvPr/>
        </p:nvSpPr>
        <p:spPr>
          <a:xfrm>
            <a:off x="6368142" y="1839686"/>
            <a:ext cx="2362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Mitochondrial fusion</a:t>
            </a:r>
          </a:p>
          <a:p>
            <a:r>
              <a:rPr lang="en-US" altLang="ko-KR" dirty="0" err="1"/>
              <a:t>Mitophage</a:t>
            </a:r>
            <a:endParaRPr lang="en-US" altLang="ko-KR" dirty="0"/>
          </a:p>
          <a:p>
            <a:r>
              <a:rPr lang="en-US" altLang="ko-KR" sz="1200" dirty="0"/>
              <a:t>via Pink1 K/O</a:t>
            </a:r>
            <a:endParaRPr lang="ko-KR" altLang="en-US" sz="1200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83EBA2B-F6C4-4460-A0D5-D7CB52B4FEBF}"/>
              </a:ext>
            </a:extLst>
          </p:cNvPr>
          <p:cNvSpPr/>
          <p:nvPr/>
        </p:nvSpPr>
        <p:spPr>
          <a:xfrm>
            <a:off x="8694290" y="1960172"/>
            <a:ext cx="272143" cy="56598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862E578-F86C-450D-A38E-3879C4BA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016" y="3429000"/>
            <a:ext cx="5732689" cy="208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C81287-9EC8-4BCD-AA57-E36CFA95DFCA}"/>
              </a:ext>
            </a:extLst>
          </p:cNvPr>
          <p:cNvSpPr txBox="1"/>
          <p:nvPr/>
        </p:nvSpPr>
        <p:spPr>
          <a:xfrm>
            <a:off x="6898147" y="5609956"/>
            <a:ext cx="67273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https://www.frontiersin.org/files/Articles/427526/fendo-10-00690-HTML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048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528E1A-C00A-44DB-937A-EEB136CB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67" y="1122646"/>
            <a:ext cx="6841210" cy="442870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F532D52-A605-4873-91C6-BFEBFE85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PINK1 – </a:t>
            </a:r>
            <a:r>
              <a:rPr lang="en-US" altLang="ko-KR" sz="3600" b="1" dirty="0"/>
              <a:t>Expression in thyroid cancer</a:t>
            </a:r>
            <a:endParaRPr lang="ko-KR" alt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370B792-7F0C-459E-BC53-C81EF41D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65" y="5735354"/>
            <a:ext cx="8112070" cy="11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01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016587-AEF2-475C-A710-9E02F027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658346"/>
            <a:ext cx="8534400" cy="866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23BE54-822F-49E5-8CC5-35CC47563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94" y="1525121"/>
            <a:ext cx="8572500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66C9F-B770-4066-9A28-CF25A58C52A7}"/>
              </a:ext>
            </a:extLst>
          </p:cNvPr>
          <p:cNvSpPr txBox="1"/>
          <p:nvPr/>
        </p:nvSpPr>
        <p:spPr>
          <a:xfrm>
            <a:off x="895443" y="102900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UP</a:t>
            </a:r>
            <a:r>
              <a:rPr lang="en-US" altLang="ko-KR" sz="2400" b="1" dirty="0"/>
              <a:t> </a:t>
            </a:r>
            <a:r>
              <a:rPr lang="en-US" altLang="ko-KR" dirty="0"/>
              <a:t>regulated gene ontology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71A682-BA26-4E64-AACC-D3C0D8C01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99" y="2553822"/>
            <a:ext cx="8531478" cy="46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4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8C4623-F4C0-4D1D-B9EC-BC8877DF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1" y="756958"/>
            <a:ext cx="9020175" cy="5972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62337-EBB1-4F18-A412-76A94A368392}"/>
              </a:ext>
            </a:extLst>
          </p:cNvPr>
          <p:cNvSpPr txBox="1"/>
          <p:nvPr/>
        </p:nvSpPr>
        <p:spPr>
          <a:xfrm>
            <a:off x="590831" y="2680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DOWN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regulated gene ontology</a:t>
            </a:r>
          </a:p>
        </p:txBody>
      </p:sp>
    </p:spTree>
    <p:extLst>
      <p:ext uri="{BB962C8B-B14F-4D97-AF65-F5344CB8AC3E}">
        <p14:creationId xmlns:p14="http://schemas.microsoft.com/office/powerpoint/2010/main" val="1018918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1895F-E026-43D5-A453-2E11A67D029F}"/>
              </a:ext>
            </a:extLst>
          </p:cNvPr>
          <p:cNvSpPr txBox="1"/>
          <p:nvPr/>
        </p:nvSpPr>
        <p:spPr>
          <a:xfrm>
            <a:off x="705391" y="203382"/>
            <a:ext cx="617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UP</a:t>
            </a:r>
            <a:r>
              <a:rPr lang="ko-KR" altLang="en-US" sz="2400" dirty="0"/>
              <a:t> </a:t>
            </a:r>
            <a:r>
              <a:rPr lang="en-US" altLang="ko-KR" sz="2400" dirty="0"/>
              <a:t>pathway </a:t>
            </a:r>
            <a:r>
              <a:rPr lang="en-US" altLang="ko-KR" dirty="0"/>
              <a:t>(adj p-value &lt; 0.05)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DBFE17-FE47-48DD-B239-DE551A0B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82" y="880365"/>
            <a:ext cx="75152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9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38EAE6-3891-4BBA-9756-1F70D0BD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82967" cy="6858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410D5DF-00F2-46A1-9477-A942AC59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01758"/>
              </p:ext>
            </p:extLst>
          </p:nvPr>
        </p:nvGraphicFramePr>
        <p:xfrm>
          <a:off x="8165719" y="1253330"/>
          <a:ext cx="2818233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8233">
                  <a:extLst>
                    <a:ext uri="{9D8B030D-6E8A-4147-A177-3AD203B41FA5}">
                      <a16:colId xmlns:a16="http://schemas.microsoft.com/office/drawing/2014/main" val="411180133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ENSMUSG00000059498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27114609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ENSMUSG00000026656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4015381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ENSMUSG00000036896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92217864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ENSMUSG00000036887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78319721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ENSMUSG00000036905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8563985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ENSMUSG00000024371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989979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ENSMUSG00000024164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237975923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ENSMUSG00000040552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15734144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ENSMUSG00000073418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75529534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ENSMUSG00000049130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68533990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ENSMUSG00000026365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55555886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ENSMUSG00000069441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58094153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ENSMUSG00000061928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09832055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ENSMUSG00000073421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93448730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ENSMUSG00000060586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7570225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ENSMUSG00000079547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253219455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ENSMUSG00000030830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1352629326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422519914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ENSMUSG00000000290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314180288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ENSMUSG00000048163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440" marR="4440" marT="4440" marB="0" anchor="ctr"/>
                </a:tc>
                <a:extLst>
                  <a:ext uri="{0D108BD9-81ED-4DB2-BD59-A6C34878D82A}">
                    <a16:rowId xmlns:a16="http://schemas.microsoft.com/office/drawing/2014/main" val="74111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084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100F5F-69F4-488A-A3E5-C9E1ECB8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020"/>
            <a:ext cx="7313565" cy="502504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147C7E-A936-4871-A7E7-AF430DF4B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360255"/>
              </p:ext>
            </p:extLst>
          </p:nvPr>
        </p:nvGraphicFramePr>
        <p:xfrm>
          <a:off x="8086144" y="1550020"/>
          <a:ext cx="3622636" cy="466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22636">
                  <a:extLst>
                    <a:ext uri="{9D8B030D-6E8A-4147-A177-3AD203B41FA5}">
                      <a16:colId xmlns:a16="http://schemas.microsoft.com/office/drawing/2014/main" val="2096509687"/>
                    </a:ext>
                  </a:extLst>
                </a:gridCol>
              </a:tblGrid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ENSMUSG00000025351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96941220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ENSMUSG00000018774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79050247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ENSMUSG00000000594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745251173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ENSMUSG00000022500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931946286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ENSMUSG00000024413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585107816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ENSMUSG00000021242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734011358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ENSMUSG00000001750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729684155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ENSMUSG00000001348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944901681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ENSMUSG00000017760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38971144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ENSMUSG00000021939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7443209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ENSMUSG00000007891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11761564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ENSMUSG00000032359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372518144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ENSMUSG00000028111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606256916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ENSMUSG00000021477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594769227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ENSMUSG00000038642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728071524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ENSMUSG00000045594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646635925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ENSMUSG00000034707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88187303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ENSMUSG00000028048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18136133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ENSMUSG00000025534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671461312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ENSMUSG00000025232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4120498249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ENSMUSG00000021190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852140211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ENSMUSG00000028581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951930405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ENSMUSG00000002204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3971488330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ENSMUSG00000004207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1673234044"/>
                  </a:ext>
                </a:extLst>
              </a:tr>
              <a:tr h="1849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ENSMUSG00000026177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552" marR="3552" marT="3552" marB="0" anchor="ctr"/>
                </a:tc>
                <a:extLst>
                  <a:ext uri="{0D108BD9-81ED-4DB2-BD59-A6C34878D82A}">
                    <a16:rowId xmlns:a16="http://schemas.microsoft.com/office/drawing/2014/main" val="2410282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216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F16BA2-F83E-4211-A573-32F3BA8B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5415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F2D787-697E-4322-AF0D-178FB4E6D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82048"/>
              </p:ext>
            </p:extLst>
          </p:nvPr>
        </p:nvGraphicFramePr>
        <p:xfrm>
          <a:off x="9625415" y="1228187"/>
          <a:ext cx="2404398" cy="48740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4398">
                  <a:extLst>
                    <a:ext uri="{9D8B030D-6E8A-4147-A177-3AD203B41FA5}">
                      <a16:colId xmlns:a16="http://schemas.microsoft.com/office/drawing/2014/main" val="2181335285"/>
                    </a:ext>
                  </a:extLst>
                </a:gridCol>
              </a:tblGrid>
              <a:tr h="62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110307075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ENSMUSG00000079293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53721039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ENSMUSG00000059498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1036997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ENSMUSG00000026656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429504902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ENSMUSG00000052688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274517159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ENSMUSG00000001750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636327086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ENSMUSG00000021477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40330125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ENSMUSG00000038642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4839732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ENSMUSG00000024164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98235487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ENSMUSG00000030707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91523855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ENSMUSG00000006519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520664469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07437094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ENSMUSG00000061232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23536035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352501116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ENSMUSG00000067212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25080937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51572560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032445956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0821689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ENSMUSG00000030786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5793226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ENSMUSG00000000290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26976734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ENSMUSG00000020689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1450194292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ENSMUSG00000025044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0956311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ENSMUSG00000015950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22817404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ENSMUSG00000026480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25995247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ENSMUSG00000040152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527489498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ENSMUSG00000028047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324995810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ENSMUSG00000039005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8902782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ENSMUSG00000043091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50108939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ENSMUSG00000058672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648497861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ENSMUSG00000045136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3090722314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ENSMUSG00000001525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2720984897"/>
                  </a:ext>
                </a:extLst>
              </a:tr>
              <a:tr h="138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ENSMUSG00000001473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2824" marR="2824" marT="2824" marB="0" anchor="ctr"/>
                </a:tc>
                <a:extLst>
                  <a:ext uri="{0D108BD9-81ED-4DB2-BD59-A6C34878D82A}">
                    <a16:rowId xmlns:a16="http://schemas.microsoft.com/office/drawing/2014/main" val="4097188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574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8DCC6D-CB64-4DBD-B053-F8F59805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4" y="0"/>
            <a:ext cx="783452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F8CEAE-4E21-4022-9849-9B0EBABD4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58939"/>
              </p:ext>
            </p:extLst>
          </p:nvPr>
        </p:nvGraphicFramePr>
        <p:xfrm>
          <a:off x="8930998" y="1153458"/>
          <a:ext cx="2293471" cy="53537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3471">
                  <a:extLst>
                    <a:ext uri="{9D8B030D-6E8A-4147-A177-3AD203B41FA5}">
                      <a16:colId xmlns:a16="http://schemas.microsoft.com/office/drawing/2014/main" val="642991516"/>
                    </a:ext>
                  </a:extLst>
                </a:gridCol>
              </a:tblGrid>
              <a:tr h="66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57408169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ENSMUSG00000003873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68761136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ENSMUSG00000079293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10939897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ENSMUSG00000058715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4132174031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ENSMUSG00000059498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82316161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ENSMUSG00000026656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4213527951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ENSMUSG00000032688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175568064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ENSMUSG00000027646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638911086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ENSMUSG00000001750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9766406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ENSMUSG00000019979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001063829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ENSMUSG00000033765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706539134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ENSMUSG00000026928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950208450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ENSMUSG00000007891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64792945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ENSMUSG00000038642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43515045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ENSMUSG00000024164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424844890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471517939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ENSMUSG00000006724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797769868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ENSMUSG00000073421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393948302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ENSMUSG00000060586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79351710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ENSMUSG00000079547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47331354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02124845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ENSMUSG00000030789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31264438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ENSMUSG00000000290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063650798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ENSMUSG00000016024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438904317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ENSMUSG00000004864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711554715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ENSMUSG00000061878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695590956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ENSMUSG00000021457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105082513"/>
                  </a:ext>
                </a:extLst>
              </a:tr>
              <a:tr h="148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ENSMUSG00000039005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945355542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533136034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052910673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2123764472"/>
                  </a:ext>
                </a:extLst>
              </a:tr>
              <a:tr h="66804"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037" marR="3037" marT="3037" marB="0" anchor="ctr"/>
                </a:tc>
                <a:extLst>
                  <a:ext uri="{0D108BD9-81ED-4DB2-BD59-A6C34878D82A}">
                    <a16:rowId xmlns:a16="http://schemas.microsoft.com/office/drawing/2014/main" val="3308792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022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034307-00C4-459F-8BE3-715F054D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3"/>
            <a:ext cx="9915525" cy="63627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551E64-FC33-4FEF-8084-B0CB6EE2D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93137"/>
              </p:ext>
            </p:extLst>
          </p:nvPr>
        </p:nvGraphicFramePr>
        <p:xfrm>
          <a:off x="10077567" y="1011693"/>
          <a:ext cx="1985802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5802">
                  <a:extLst>
                    <a:ext uri="{9D8B030D-6E8A-4147-A177-3AD203B41FA5}">
                      <a16:colId xmlns:a16="http://schemas.microsoft.com/office/drawing/2014/main" val="3037396240"/>
                    </a:ext>
                  </a:extLst>
                </a:gridCol>
              </a:tblGrid>
              <a:tr h="73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22372573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ENSMUSG00000059498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96415772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ENSMUSG00000026656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939082586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ENSMUSG00000030579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67091217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ENSMUSG00000001348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071299231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ENSMUSG00000028111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86863163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ENSMUSG00000014599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745241903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ENSMUSG00000006519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835389378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ENSMUSG00000015340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932826480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ENSMUSG00000008136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34849413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ENSMUSG00000020689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35826987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ENSMUSG00000002699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890510046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ENSMUSG00000004864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64757878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ENSMUSG00000015950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18845048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ENSMUSG00000026480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36599960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ENSMUSG00000058818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826696652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ENSMUSG00000032462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683668881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ENSMUSG00000020901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920080369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ENSMUSG00000037902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4266900737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ENSMUSG00000002111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458153710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ENSMUSG00000021457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096961765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ENSMUSG00000053113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474649344"/>
                  </a:ext>
                </a:extLst>
              </a:tr>
              <a:tr h="164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ENSMUSG00000023992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606548046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080656158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702113131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2411510490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527550448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3593918695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449754512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822102936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989885578"/>
                  </a:ext>
                </a:extLst>
              </a:tr>
              <a:tr h="73751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352" marR="3352" marT="3352" marB="0" anchor="ctr"/>
                </a:tc>
                <a:extLst>
                  <a:ext uri="{0D108BD9-81ED-4DB2-BD59-A6C34878D82A}">
                    <a16:rowId xmlns:a16="http://schemas.microsoft.com/office/drawing/2014/main" val="1503289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837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BAFEA-976B-4151-A28D-F63A86FE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1816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22919E-F54D-47F1-8053-9E70FA0D7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43054"/>
              </p:ext>
            </p:extLst>
          </p:nvPr>
        </p:nvGraphicFramePr>
        <p:xfrm>
          <a:off x="10181815" y="1428730"/>
          <a:ext cx="1923499" cy="4351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3499">
                  <a:extLst>
                    <a:ext uri="{9D8B030D-6E8A-4147-A177-3AD203B41FA5}">
                      <a16:colId xmlns:a16="http://schemas.microsoft.com/office/drawing/2014/main" val="821743337"/>
                    </a:ext>
                  </a:extLst>
                </a:gridCol>
              </a:tblGrid>
              <a:tr h="799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580889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ENSMUSG00000035914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85397071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ENSMUSG00000022636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52115490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ENSMUSG00000022512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1110646832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ENSMUSG00000070473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995366112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001767303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ENSMUSG00000061232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005601315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134866314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ENSMUSG00000067212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892769791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168268145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657875143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409183520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ENSMUSG00000000732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998062607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ENSMUSG00000027009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284466253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ENSMUSG00000030830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628858196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ENSMUSG00000030786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919727871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ENSMUSG00000000290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48133619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ENSMUSG00000025321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70467349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809490618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ENSMUSG00000022656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1225102170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ENSMUSG00000021638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42595186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ENSMUSG00000026395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41998073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ENSMUSG00000048163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277774994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ENSMUSG00000020592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2268572889"/>
                  </a:ext>
                </a:extLst>
              </a:tr>
              <a:tr h="1779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ENSMUSG00000017009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32" marR="3632" marT="3632" marB="0" anchor="ctr"/>
                </a:tc>
                <a:extLst>
                  <a:ext uri="{0D108BD9-81ED-4DB2-BD59-A6C34878D82A}">
                    <a16:rowId xmlns:a16="http://schemas.microsoft.com/office/drawing/2014/main" val="398900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419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A6694B-D42E-46D7-AAE0-F17368FD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690562"/>
            <a:ext cx="7886700" cy="578167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C026C6-9029-4444-8B37-E854CD07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42195"/>
              </p:ext>
            </p:extLst>
          </p:nvPr>
        </p:nvGraphicFramePr>
        <p:xfrm>
          <a:off x="8705850" y="1253328"/>
          <a:ext cx="4152900" cy="8895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3517214596"/>
                    </a:ext>
                  </a:extLst>
                </a:gridCol>
              </a:tblGrid>
              <a:tr h="80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23222965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ENSMUSG00000015143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686777144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ENSMUSG00000022512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062149372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ENSMUSG00000070473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51777957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ENSMUSG00000006519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674837610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ENSMUSG00000027009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9920567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ENSMUSG00000030830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10524812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ENSMUSG00000030786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361345550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ENSMUSG00000000290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894057691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ENSMUSG00000004864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4102796674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ENSMUSG00000031207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51217553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ENSMUSG00000015950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47950113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ENSMUSG00000026480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63705643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ENSMUSG00000021638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58609470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ENSMUSG00000032462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189102506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ENSMUSG00000020901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37143705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ENSMUSG00000032011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458421286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ENSMUSG00000034116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053746237"/>
                  </a:ext>
                </a:extLst>
              </a:tr>
              <a:tr h="179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ENSMUSG00000021823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492033195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827486791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729490897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947997485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553160465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061634594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71228390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923245287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620957660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449635299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814968129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3143676986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1004026493"/>
                  </a:ext>
                </a:extLst>
              </a:tr>
              <a:tr h="80445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657" marR="3657" marT="3657" marB="0" anchor="ctr"/>
                </a:tc>
                <a:extLst>
                  <a:ext uri="{0D108BD9-81ED-4DB2-BD59-A6C34878D82A}">
                    <a16:rowId xmlns:a16="http://schemas.microsoft.com/office/drawing/2014/main" val="202849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29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72398-55FA-4C4C-A710-C31E30D4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" y="1934016"/>
            <a:ext cx="6205698" cy="370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B1F3A0-7550-4E0C-8576-2CA4F2CE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83" y="1679697"/>
            <a:ext cx="5187979" cy="42142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F3A8F9D-8BB3-4EBE-9B82-BE0A319722B3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- </a:t>
            </a:r>
            <a:r>
              <a:rPr lang="en-US" altLang="ko-KR" sz="4400" dirty="0"/>
              <a:t>information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0575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D67152-73E2-463F-8234-F4188BBD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2" y="56626"/>
            <a:ext cx="8815059" cy="6858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5783E7-E2F4-4A24-9C4B-2FA0B580F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40398"/>
              </p:ext>
            </p:extLst>
          </p:nvPr>
        </p:nvGraphicFramePr>
        <p:xfrm>
          <a:off x="9369047" y="1253329"/>
          <a:ext cx="2470528" cy="5890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0528">
                  <a:extLst>
                    <a:ext uri="{9D8B030D-6E8A-4147-A177-3AD203B41FA5}">
                      <a16:colId xmlns:a16="http://schemas.microsoft.com/office/drawing/2014/main" val="1628022976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2041750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ENSMUSG00000059498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6065957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ENSMUSG00000024164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6029490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ENSMUSG00000006519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1223578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ENSMUSG00000073421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2225314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ENSMUSG00000060586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500785566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ENSMUSG00000079547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9553248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0253326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ENSMUSG00000030786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9158220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ENSMUSG00000000290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59300173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ENSMUSG00000004864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7715699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ENSMUSG00000015950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4201876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ENSMUSG00000026480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93414812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ENSMUSG00000039005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0946127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653692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9249894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0733916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7741243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2021847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7327920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66616567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1692608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94845490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7649088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237072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15697913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7982542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6659251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9960243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69604989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76256268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58858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728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84DC5C-0152-4AAE-904E-EDBAAEE1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3" y="0"/>
            <a:ext cx="8818769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E30A7DF-38C9-4898-A203-9C22A129F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56747"/>
              </p:ext>
            </p:extLst>
          </p:nvPr>
        </p:nvGraphicFramePr>
        <p:xfrm>
          <a:off x="9086850" y="685800"/>
          <a:ext cx="2838450" cy="7914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8450">
                  <a:extLst>
                    <a:ext uri="{9D8B030D-6E8A-4147-A177-3AD203B41FA5}">
                      <a16:colId xmlns:a16="http://schemas.microsoft.com/office/drawing/2014/main" val="1533248661"/>
                    </a:ext>
                  </a:extLst>
                </a:gridCol>
              </a:tblGrid>
              <a:tr h="76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2538661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ENSMUSG00000037805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3023983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ENSMUSG00000038900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15521912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ENSMUSG00000074129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80551766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ENSMUSG00000012405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9100217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ENSMUSG00000062328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03513761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ENSMUSG00000059070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36507414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ENSMUSG00000079641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74885021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ENSMUSG00000093674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94688105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ENSMUSG00000047215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395962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ENSMUSG00000052146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88314227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ENSMUSG00000061983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114639193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ENSMUSG00000024608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4272188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ENSMUSG00000063457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946401502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ENSMUSG00000008683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9253351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ENSMUSG00000037563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129143042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ENSMUSG00000008668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11325977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ENSMUSG00000040952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057189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ENSMUSG00000090733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885397552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ENSMUSG00000030744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649794129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ENSMUSG00000007892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995961939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39504810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1991224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039565587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85955805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2417817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27469944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51853567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43038303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710216538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17392024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759869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037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739021-9AC8-42AA-BB4B-64482432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4" y="654342"/>
            <a:ext cx="9302093" cy="578372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9A8640D-16A0-45A0-B57D-7EAE77B79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2204"/>
              </p:ext>
            </p:extLst>
          </p:nvPr>
        </p:nvGraphicFramePr>
        <p:xfrm>
          <a:off x="9753601" y="1253326"/>
          <a:ext cx="1882140" cy="291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2140">
                  <a:extLst>
                    <a:ext uri="{9D8B030D-6E8A-4147-A177-3AD203B41FA5}">
                      <a16:colId xmlns:a16="http://schemas.microsoft.com/office/drawing/2014/main" val="2999082024"/>
                    </a:ext>
                  </a:extLst>
                </a:gridCol>
              </a:tblGrid>
              <a:tr h="88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984597584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ENSMUSG00000036896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084814481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ENSMUSG00000036887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678755216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ENSMUSG00000036905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45434218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ENSMUSG00000024371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2448047145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ENSMUSG00000024164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4240152767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ENSMUSG00000040552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427603193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68501980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ENSMUSG00000049130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635694091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ENSMUSG00000026365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9920690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ENSMUSG00000060459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627013242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ENSMUSG00000031538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428402300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ENSMUSG00000046223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261514872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ENSMUSG00000021822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3816086598"/>
                  </a:ext>
                </a:extLst>
              </a:tr>
              <a:tr h="197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ENSMUSG00000037411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022" marR="4022" marT="4022" marB="0" anchor="ctr"/>
                </a:tc>
                <a:extLst>
                  <a:ext uri="{0D108BD9-81ED-4DB2-BD59-A6C34878D82A}">
                    <a16:rowId xmlns:a16="http://schemas.microsoft.com/office/drawing/2014/main" val="1901926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517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5D2EE7-7DF2-4FDF-97C6-55C59509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9" y="0"/>
            <a:ext cx="9573309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A6AC06D-BB87-468C-8396-C30D9CF43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96932"/>
              </p:ext>
            </p:extLst>
          </p:nvPr>
        </p:nvGraphicFramePr>
        <p:xfrm>
          <a:off x="7910286" y="952500"/>
          <a:ext cx="4281714" cy="3471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1714">
                  <a:extLst>
                    <a:ext uri="{9D8B030D-6E8A-4147-A177-3AD203B41FA5}">
                      <a16:colId xmlns:a16="http://schemas.microsoft.com/office/drawing/2014/main" val="511461141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50289619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ENSMUSG00000030793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50107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ENSMUSG00000033765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320920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ENSMUSG00000025888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90737068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ENSMUSG00000036896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17167888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ENSMUSG00000036887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437114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ENSMUSG00000036905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3451878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ENSMUSG00000024371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0083957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ENSMUSG00000024164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9736095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ENSMUSG00000073418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7628284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ENSMUSG00000030786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81298161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ENSMUSG00000000290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3654812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ENSMUSG00000004864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52284808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ENSMUSG00000039005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81137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393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056DD3-1E4E-4470-940A-93A74990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9310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8E514DC-0A6D-4BE4-A098-ECC53A83E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32679"/>
              </p:ext>
            </p:extLst>
          </p:nvPr>
        </p:nvGraphicFramePr>
        <p:xfrm>
          <a:off x="9194800" y="622300"/>
          <a:ext cx="2997200" cy="4102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3815507538"/>
                    </a:ext>
                  </a:extLst>
                </a:gridCol>
              </a:tblGrid>
              <a:tr h="72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02214404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ENSMUSG00000037946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63564757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ENSMUSG00000022488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52656791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ENSMUSG00000027646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3362021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ENSMUSG00000015143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76703995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ENSMUSG00000025372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45935156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ENSMUSG00000001507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8034551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97993182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ENSMUSG00000030830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03229388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ENSMUSG00000030786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25216925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ENSMUSG00000030789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9206312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ENSMUSG00000000290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43095841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ENSMUSG00000020689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65291055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ENSMUSG00000020758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889421568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ENSMUSG00000025321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7764511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76133131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ENSMUSG00000032470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88570315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ENSMUSG00000031284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75274916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ENSMUSG00000032462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34485069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ENSMUSG00000020901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54464262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8161295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ENSMUSG00000049775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42584740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ENSMUSG00000034116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11031174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ENSMUSG00000021823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77819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033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0CC49C-F5B4-4A85-A357-2432DCEF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4636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89B29A7-92EB-489F-83EF-07DE58E2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16126"/>
              </p:ext>
            </p:extLst>
          </p:nvPr>
        </p:nvGraphicFramePr>
        <p:xfrm>
          <a:off x="9296400" y="752475"/>
          <a:ext cx="2413000" cy="46196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816934387"/>
                    </a:ext>
                  </a:extLst>
                </a:gridCol>
              </a:tblGrid>
              <a:tr h="1542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36166565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ENSMUSG00000024308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104708519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ENSMUSG00000021939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5513527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ENSMUSG00000021477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2150665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ENSMUSG00000038642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29169122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30274996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ENSMUSG00000061232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65488392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63566148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ENSMUSG00000067212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497552493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ENSMUSG00000073421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170259060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ENSMUSG00000060586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970365047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ENSMUSG00000079547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93511636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ENSMUSG00000031838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76015222"/>
                  </a:ext>
                </a:extLst>
              </a:tr>
              <a:tr h="3434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ENSMUSG00000021190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319547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920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0830F4-5047-42F1-B3D3-8B527667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369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D31FCA-0FAA-40A1-9CE2-63738F8AA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64932"/>
              </p:ext>
            </p:extLst>
          </p:nvPr>
        </p:nvGraphicFramePr>
        <p:xfrm>
          <a:off x="9613900" y="1253329"/>
          <a:ext cx="1920875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956836978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4841945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0168406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ENSMUSG00000042228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2556202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ENSMUSG00000020143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49979780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ENSMUSG00000003283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3317953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ENSMUSG00000026288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31308996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ENSMUSG00000015950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364438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ENSMUSG00000032462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93178071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ENSMUSG00000020901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8588816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ENSMUSG00000052151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467614856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ENSMUSG00000026395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090490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ENSMUSG00000061878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68615904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ENSMUSG00000021457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61992709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ENSMUSG00000034116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937375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442370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97022180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88077522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10487408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52202523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5971330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7980449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15608378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0011695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64964306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18815018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24330780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00006386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709230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43566903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42161309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04290596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14231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960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6CA6CA-FFFC-41D0-90F5-3097C87E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853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917E21-67AC-4890-96D3-1A16DBE74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26552"/>
              </p:ext>
            </p:extLst>
          </p:nvPr>
        </p:nvGraphicFramePr>
        <p:xfrm>
          <a:off x="9420224" y="704850"/>
          <a:ext cx="2268639" cy="5890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8639">
                  <a:extLst>
                    <a:ext uri="{9D8B030D-6E8A-4147-A177-3AD203B41FA5}">
                      <a16:colId xmlns:a16="http://schemas.microsoft.com/office/drawing/2014/main" val="1225592934"/>
                    </a:ext>
                  </a:extLst>
                </a:gridCol>
              </a:tblGrid>
              <a:tr h="90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129997185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ENSMUSG00000001507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6249505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05060797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ENSMUSG00000020689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73606125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ENSMUSG00000020758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35817142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ENSMUSG00000025321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3405500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ENSMUSG00000024421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0809758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ENSMUSG00000026639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45129095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ENSMUSG00000026479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87349073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ENSMUSG00000029304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222192805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ENSMUSG00000020592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4903386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61576850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ENSMUSG00000040152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77241941"/>
                  </a:ext>
                </a:extLst>
              </a:tr>
              <a:tr h="202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ENSMUSG00000028047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75012049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88886726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6942551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21824945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723807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139407862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95298220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5725281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79974204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38193624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328839143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81807221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44322403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98673437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321052455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2948372916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800920634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1744149631"/>
                  </a:ext>
                </a:extLst>
              </a:tr>
              <a:tr h="9073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124" marR="4124" marT="4124" marB="0" anchor="ctr"/>
                </a:tc>
                <a:extLst>
                  <a:ext uri="{0D108BD9-81ED-4DB2-BD59-A6C34878D82A}">
                    <a16:rowId xmlns:a16="http://schemas.microsoft.com/office/drawing/2014/main" val="4022048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118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51D099-797C-41ED-B472-A1EC2D29A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73"/>
          <a:stretch/>
        </p:blipFill>
        <p:spPr>
          <a:xfrm>
            <a:off x="285226" y="697385"/>
            <a:ext cx="8187655" cy="451808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4A63E1-515B-4530-92E0-AAC86AC37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94747"/>
              </p:ext>
            </p:extLst>
          </p:nvPr>
        </p:nvGraphicFramePr>
        <p:xfrm>
          <a:off x="9152055" y="1748629"/>
          <a:ext cx="1972883" cy="2970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2883">
                  <a:extLst>
                    <a:ext uri="{9D8B030D-6E8A-4147-A177-3AD203B41FA5}">
                      <a16:colId xmlns:a16="http://schemas.microsoft.com/office/drawing/2014/main" val="1054788612"/>
                    </a:ext>
                  </a:extLst>
                </a:gridCol>
              </a:tblGrid>
              <a:tr h="86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2621345784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ENSMUSG00000052688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211548479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ENSMUSG00000015143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523429509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ENSMUSG00000030786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2092003755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ENSMUSG00000000290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3343562457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ENSMUSG00000024421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3474233267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ENSMUSG00000026639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490851877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ENSMUSG00000026479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774716062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ENSMUSG00000032462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569606065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ENSMUSG00000020901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910860396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ENSMUSG00000044594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4011604975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ENSMUSG00000062345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86650796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ENSMUSG00000042842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042646028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ENSMUSG00000045827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3441559603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ENSMUSG00000039005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661212950"/>
                  </a:ext>
                </a:extLst>
              </a:tr>
              <a:tr h="192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ENSMUSG00000021823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924" marR="3924" marT="3924" marB="0" anchor="ctr"/>
                </a:tc>
                <a:extLst>
                  <a:ext uri="{0D108BD9-81ED-4DB2-BD59-A6C34878D82A}">
                    <a16:rowId xmlns:a16="http://schemas.microsoft.com/office/drawing/2014/main" val="1048472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7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1BD854-64FA-4D66-9C67-2D2924FC6C9F}"/>
              </a:ext>
            </a:extLst>
          </p:cNvPr>
          <p:cNvGrpSpPr/>
          <p:nvPr/>
        </p:nvGrpSpPr>
        <p:grpSpPr>
          <a:xfrm>
            <a:off x="285225" y="0"/>
            <a:ext cx="7407479" cy="6795083"/>
            <a:chOff x="0" y="0"/>
            <a:chExt cx="8556771" cy="773638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D3EF2DE-5C38-4923-AE09-A65312541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56771" cy="392823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E6069BE-EB80-4603-8291-CB66E1289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28230"/>
              <a:ext cx="8556771" cy="3808157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167E1B-D067-4856-9511-EF96FD969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284633"/>
              </p:ext>
            </p:extLst>
          </p:nvPr>
        </p:nvGraphicFramePr>
        <p:xfrm>
          <a:off x="8488873" y="731692"/>
          <a:ext cx="2844654" cy="7912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44654">
                  <a:extLst>
                    <a:ext uri="{9D8B030D-6E8A-4147-A177-3AD203B41FA5}">
                      <a16:colId xmlns:a16="http://schemas.microsoft.com/office/drawing/2014/main" val="2087623060"/>
                    </a:ext>
                  </a:extLst>
                </a:gridCol>
              </a:tblGrid>
              <a:tr h="798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755924040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ENSMUSG00000025351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869625883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ENSMUSG00000027646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94386692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ENSMUSG00000021477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278884732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ENSMUSG00000023067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2768936559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ENSMUSG00000007989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588255633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ENSMUSG00000022831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150595290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ENSMUSG00000020689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096002375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ENSMUSG00000004864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736969141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ENSMUSG00000031207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769000523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ENSMUSG00000032470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169774255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ENSMUSG00000032462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590232337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ENSMUSG00000020901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69346489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ENSMUSG00000024998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466861127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ENSMUSG00000046223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441966057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ENSMUSG00000021822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836909262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ENSMUSG00000020592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271808348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ENSMUSG00000017009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21745888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ENSMUSG00000040152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79210142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ENSMUSG00000039005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97922351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ENSMUSG00000030170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969320686"/>
                  </a:ext>
                </a:extLst>
              </a:tr>
              <a:tr h="197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ENSMUSG00000022382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671326555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4091363662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237419790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700196933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415527327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665811945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062410981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990502284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65988167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3694186825"/>
                  </a:ext>
                </a:extLst>
              </a:tr>
              <a:tr h="79802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24" marR="3424" marT="3424" marB="0" anchor="ctr"/>
                </a:tc>
                <a:extLst>
                  <a:ext uri="{0D108BD9-81ED-4DB2-BD59-A6C34878D82A}">
                    <a16:rowId xmlns:a16="http://schemas.microsoft.com/office/drawing/2014/main" val="1551869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10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4F5422-2485-4630-BBDD-70B0FB81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1"/>
          <a:stretch/>
        </p:blipFill>
        <p:spPr>
          <a:xfrm>
            <a:off x="391792" y="1931665"/>
            <a:ext cx="5891563" cy="478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3B9B7D-9CE2-4344-AF8E-D17F072AF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5"/>
          <a:stretch/>
        </p:blipFill>
        <p:spPr>
          <a:xfrm>
            <a:off x="6618914" y="1971412"/>
            <a:ext cx="4886544" cy="166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60122-8647-4288-9C7A-29CA83FDDEAF}"/>
              </a:ext>
            </a:extLst>
          </p:cNvPr>
          <p:cNvSpPr txBox="1"/>
          <p:nvPr/>
        </p:nvSpPr>
        <p:spPr>
          <a:xfrm>
            <a:off x="6774809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 bases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C981DF-AEAD-43DF-9746-B9C696C70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09" y="3908938"/>
            <a:ext cx="4730649" cy="1550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B5641-69D4-44F9-B3F3-7115B35FAB9F}"/>
              </a:ext>
            </a:extLst>
          </p:cNvPr>
          <p:cNvSpPr txBox="1"/>
          <p:nvPr/>
        </p:nvSpPr>
        <p:spPr>
          <a:xfrm>
            <a:off x="6774809" y="3537783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Total reads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D5D2B-C7E1-4B6A-9A85-B1DBA56E4B12}"/>
              </a:ext>
            </a:extLst>
          </p:cNvPr>
          <p:cNvSpPr txBox="1"/>
          <p:nvPr/>
        </p:nvSpPr>
        <p:spPr>
          <a:xfrm>
            <a:off x="652243" y="1651010"/>
            <a:ext cx="221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 of data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EA4627-BD02-4CC0-A4EF-FF2940C2474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RNA sequencing – </a:t>
            </a:r>
            <a:r>
              <a:rPr lang="en-US" altLang="ko-KR" sz="3600" dirty="0"/>
              <a:t>summary of 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00848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6C2A18-9070-46CF-A784-DCA147E4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42"/>
            <a:ext cx="9414965" cy="547381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FB19F44-2FAD-409A-AF58-BD7099B9F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45126"/>
              </p:ext>
            </p:extLst>
          </p:nvPr>
        </p:nvGraphicFramePr>
        <p:xfrm>
          <a:off x="9911592" y="2051079"/>
          <a:ext cx="1902903" cy="25820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2903">
                  <a:extLst>
                    <a:ext uri="{9D8B030D-6E8A-4147-A177-3AD203B41FA5}">
                      <a16:colId xmlns:a16="http://schemas.microsoft.com/office/drawing/2014/main" val="1024826663"/>
                    </a:ext>
                  </a:extLst>
                </a:gridCol>
              </a:tblGrid>
              <a:tr h="93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effectLst/>
                        </a:rPr>
                        <a:t>ID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3176250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ENSMUSG00000001750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727961961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ENSMUSG00000001348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529774013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ENSMUSG00000028111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887360238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ENSMUSG00000021477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04391066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ENSMUSG00000014599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90003259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ENSMUSG00000073421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602057699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ENSMUSG00000060586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952499835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ENSMUSG00000079547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002718421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ENSMUSG00000030830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07113587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ENSMUSG00000000290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791804003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ENSMUSG00000039005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18879870"/>
                  </a:ext>
                </a:extLst>
              </a:tr>
              <a:tr h="207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ENSMUSG00000089669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796238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367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37AE48-7CC7-4540-8FE6-95DD2AEC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9" y="478173"/>
            <a:ext cx="8487945" cy="567515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5C570D-E08F-4579-9AF1-E61CB8756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06320"/>
              </p:ext>
            </p:extLst>
          </p:nvPr>
        </p:nvGraphicFramePr>
        <p:xfrm>
          <a:off x="9404058" y="1253334"/>
          <a:ext cx="2044992" cy="5469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992">
                  <a:extLst>
                    <a:ext uri="{9D8B030D-6E8A-4147-A177-3AD203B41FA5}">
                      <a16:colId xmlns:a16="http://schemas.microsoft.com/office/drawing/2014/main" val="472775071"/>
                    </a:ext>
                  </a:extLst>
                </a:gridCol>
              </a:tblGrid>
              <a:tr h="72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2707501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ENSMUSG00000031780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9167142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ENSMUSG00000094686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9158639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ENSMUSG00000031779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012663272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ENSMUSG00000018927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08276695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ENSMUSG00000009185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531654061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ENSMUSG00000019122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24707573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ENSMUSG00000049103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75500205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ENSMUSG00000079227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98035714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ENSMUSG00000014599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026786370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ENSMUSG00000071714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00115847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ENSMUSG00000071713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84453314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ENSMUSG00000033467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663019460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ENSMUSG00000041324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796493140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ENSMUSG00000037035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001405763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ENSMUSG00000022514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187870227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ENSMUSG00000026070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6032780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ENSMUSG00000031304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799987395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ENSMUSG00000030748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30923066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ENSMUSG00000003882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74271479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ENSMUSG00000040329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868904869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ENSMUSG00000022146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1658843786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ENSMUSG00000089669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4119290087"/>
                  </a:ext>
                </a:extLst>
              </a:tr>
              <a:tr h="160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ENSMUSG00000028965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45800107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613831620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21084247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100530998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225078344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360641176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2046234654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538083568"/>
                  </a:ext>
                </a:extLst>
              </a:tr>
              <a:tr h="7224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284" marR="3284" marT="3284" marB="0" anchor="ctr"/>
                </a:tc>
                <a:extLst>
                  <a:ext uri="{0D108BD9-81ED-4DB2-BD59-A6C34878D82A}">
                    <a16:rowId xmlns:a16="http://schemas.microsoft.com/office/drawing/2014/main" val="316039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631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9921D8-0EDD-4213-8811-8D8E3BBC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6" y="868509"/>
            <a:ext cx="8331444" cy="512098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E425909-7F7A-41F8-B35F-78597A1B5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51987"/>
              </p:ext>
            </p:extLst>
          </p:nvPr>
        </p:nvGraphicFramePr>
        <p:xfrm>
          <a:off x="9696451" y="1285875"/>
          <a:ext cx="2438400" cy="54815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732291712"/>
                    </a:ext>
                  </a:extLst>
                </a:gridCol>
              </a:tblGrid>
              <a:tr h="769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489707060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ENSMUSG00000020357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0508907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ENSMUSG00000027646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722664339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ENSMUSG00000015143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5338291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ENSMUSG00000001507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96130728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ENSMUSG00000027009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59395597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ENSMUSG00000020689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141063349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ENSMUSG00000020758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046167407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ENSMUSG00000025321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87968745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ENSMUSG00000024421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340534671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ENSMUSG00000026639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94736168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ENSMUSG00000026479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23984086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ENSMUSG00000031284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76546640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ENSMUSG00000032462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34384640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ENSMUSG00000020901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64996864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ENSMUSG00000032006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496044085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ENSMUSG00000029304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782766976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ENSMUSG00000040152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7278178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ENSMUSG00000028047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45153048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ENSMUSG00000034116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578694254"/>
                  </a:ext>
                </a:extLst>
              </a:tr>
              <a:tr h="1713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ENSMUSG00000021823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361869979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75644255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73916934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597041484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108191098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79935426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2788182885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1409126665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488524852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3064975590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4223102443"/>
                  </a:ext>
                </a:extLst>
              </a:tr>
              <a:tr h="7695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3498" marR="3498" marT="3498" marB="0" anchor="ctr"/>
                </a:tc>
                <a:extLst>
                  <a:ext uri="{0D108BD9-81ED-4DB2-BD59-A6C34878D82A}">
                    <a16:rowId xmlns:a16="http://schemas.microsoft.com/office/drawing/2014/main" val="56654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93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03487E-7700-46C3-B93E-7244DF85A639}"/>
              </a:ext>
            </a:extLst>
          </p:cNvPr>
          <p:cNvSpPr txBox="1"/>
          <p:nvPr/>
        </p:nvSpPr>
        <p:spPr>
          <a:xfrm>
            <a:off x="705391" y="203382"/>
            <a:ext cx="617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Down</a:t>
            </a:r>
            <a:r>
              <a:rPr lang="ko-KR" altLang="en-US" sz="2400" dirty="0"/>
              <a:t> </a:t>
            </a:r>
            <a:r>
              <a:rPr lang="en-US" altLang="ko-KR" sz="2400" dirty="0"/>
              <a:t>pathway </a:t>
            </a:r>
            <a:r>
              <a:rPr lang="en-US" altLang="ko-KR" dirty="0"/>
              <a:t>(adj p-value &lt; 0.05)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8C192-CBD8-4D75-9DB9-A9FA645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1182848"/>
            <a:ext cx="11358171" cy="43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16164-6B10-459C-9AE2-D58B6C5BA9D5}"/>
              </a:ext>
            </a:extLst>
          </p:cNvPr>
          <p:cNvSpPr txBox="1"/>
          <p:nvPr/>
        </p:nvSpPr>
        <p:spPr>
          <a:xfrm>
            <a:off x="525994" y="244564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GSEA</a:t>
            </a:r>
            <a:endParaRPr lang="ko-KR" altLang="en-US"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30F96F-C770-4C80-86EC-3404E00E8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23" y="353774"/>
            <a:ext cx="5743575" cy="5743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2A4416-0385-4ACD-A343-0A08DCE0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97" y="2810312"/>
            <a:ext cx="6053044" cy="3438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AB46-0211-4492-A9CA-189E2CC96909}"/>
              </a:ext>
            </a:extLst>
          </p:cNvPr>
          <p:cNvSpPr txBox="1"/>
          <p:nvPr/>
        </p:nvSpPr>
        <p:spPr>
          <a:xfrm>
            <a:off x="525994" y="134982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Cell cycle arrest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Apoptosis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Inflammatory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Immune 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577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FBBA1-37CC-4484-AA32-4E4D17D9488A}"/>
              </a:ext>
            </a:extLst>
          </p:cNvPr>
          <p:cNvSpPr/>
          <p:nvPr/>
        </p:nvSpPr>
        <p:spPr>
          <a:xfrm>
            <a:off x="2903990" y="2476150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ATP decrease</a:t>
            </a:r>
          </a:p>
          <a:p>
            <a:pPr algn="ctr"/>
            <a:r>
              <a:rPr lang="en-US" altLang="ko-KR" dirty="0"/>
              <a:t>ROS stress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03DE2F-00E9-4847-BD36-6B6A6D598AA0}"/>
              </a:ext>
            </a:extLst>
          </p:cNvPr>
          <p:cNvSpPr/>
          <p:nvPr/>
        </p:nvSpPr>
        <p:spPr>
          <a:xfrm>
            <a:off x="5940805" y="4271394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Necroptosis (?)</a:t>
            </a:r>
          </a:p>
          <a:p>
            <a:pPr algn="ctr"/>
            <a:r>
              <a:rPr lang="en-US" altLang="ko-KR" dirty="0"/>
              <a:t>Apoptosis(?)</a:t>
            </a:r>
            <a:endParaRPr lang="ko-KR" altLang="en-US" dirty="0"/>
          </a:p>
        </p:txBody>
      </p:sp>
      <p:sp>
        <p:nvSpPr>
          <p:cNvPr id="11" name="번개 10">
            <a:extLst>
              <a:ext uri="{FF2B5EF4-FFF2-40B4-BE49-F238E27FC236}">
                <a16:creationId xmlns:a16="http://schemas.microsoft.com/office/drawing/2014/main" id="{5A0130F8-FC0D-4A23-A914-C20527F53E01}"/>
              </a:ext>
            </a:extLst>
          </p:cNvPr>
          <p:cNvSpPr/>
          <p:nvPr/>
        </p:nvSpPr>
        <p:spPr>
          <a:xfrm rot="17196169">
            <a:off x="10669402" y="4664539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F2D6B6-6604-44DD-B419-4D058FB558A3}"/>
              </a:ext>
            </a:extLst>
          </p:cNvPr>
          <p:cNvSpPr/>
          <p:nvPr/>
        </p:nvSpPr>
        <p:spPr>
          <a:xfrm rot="2389925">
            <a:off x="3020037" y="1954634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57E4391-6ADE-44FE-BCE3-4144B424475B}"/>
              </a:ext>
            </a:extLst>
          </p:cNvPr>
          <p:cNvGrpSpPr/>
          <p:nvPr/>
        </p:nvGrpSpPr>
        <p:grpSpPr>
          <a:xfrm>
            <a:off x="392186" y="1016755"/>
            <a:ext cx="3429698" cy="1199626"/>
            <a:chOff x="360728" y="755008"/>
            <a:chExt cx="3429698" cy="119962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F65BBF9-F2E0-4AC2-B6CB-1B8DC4602F57}"/>
                </a:ext>
              </a:extLst>
            </p:cNvPr>
            <p:cNvSpPr/>
            <p:nvPr/>
          </p:nvSpPr>
          <p:spPr>
            <a:xfrm>
              <a:off x="360728" y="755008"/>
              <a:ext cx="2365695" cy="119962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Metabolic pathway</a:t>
              </a:r>
              <a:endParaRPr lang="ko-KR" altLang="en-US" sz="1400" dirty="0"/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1DE001E6-A25D-4F5D-9870-6B15D8DF6FB0}"/>
                </a:ext>
              </a:extLst>
            </p:cNvPr>
            <p:cNvSpPr/>
            <p:nvPr/>
          </p:nvSpPr>
          <p:spPr>
            <a:xfrm>
              <a:off x="2386668" y="1241570"/>
              <a:ext cx="167780" cy="3020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A11A0D-2A57-48E3-8CDB-7C1293EE8D07}"/>
                </a:ext>
              </a:extLst>
            </p:cNvPr>
            <p:cNvSpPr txBox="1"/>
            <p:nvPr/>
          </p:nvSpPr>
          <p:spPr>
            <a:xfrm>
              <a:off x="728444" y="1495147"/>
              <a:ext cx="3061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via mitochondria dysfunction</a:t>
              </a:r>
              <a:endParaRPr lang="ko-KR" altLang="en-US" sz="1100" dirty="0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E2C137-C92D-4941-8FA0-5351D411AB08}"/>
              </a:ext>
            </a:extLst>
          </p:cNvPr>
          <p:cNvSpPr/>
          <p:nvPr/>
        </p:nvSpPr>
        <p:spPr>
          <a:xfrm rot="2389925">
            <a:off x="5672630" y="3558329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CEBC612-3ABB-4F54-8487-847CD374BCDB}"/>
              </a:ext>
            </a:extLst>
          </p:cNvPr>
          <p:cNvSpPr/>
          <p:nvPr/>
        </p:nvSpPr>
        <p:spPr>
          <a:xfrm rot="2389925">
            <a:off x="8509506" y="5051132"/>
            <a:ext cx="662730" cy="23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F3FE9A-268F-4F7F-ADD1-62B3B6BE2995}"/>
              </a:ext>
            </a:extLst>
          </p:cNvPr>
          <p:cNvSpPr/>
          <p:nvPr/>
        </p:nvSpPr>
        <p:spPr>
          <a:xfrm>
            <a:off x="9010878" y="5471020"/>
            <a:ext cx="2365695" cy="1199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inflammatory</a:t>
            </a:r>
            <a:endParaRPr lang="ko-KR" altLang="en-US" dirty="0"/>
          </a:p>
        </p:txBody>
      </p:sp>
      <p:sp>
        <p:nvSpPr>
          <p:cNvPr id="21" name="번개 20">
            <a:extLst>
              <a:ext uri="{FF2B5EF4-FFF2-40B4-BE49-F238E27FC236}">
                <a16:creationId xmlns:a16="http://schemas.microsoft.com/office/drawing/2014/main" id="{4F4E0A62-32EA-4C71-805A-B3269EF11278}"/>
              </a:ext>
            </a:extLst>
          </p:cNvPr>
          <p:cNvSpPr/>
          <p:nvPr/>
        </p:nvSpPr>
        <p:spPr>
          <a:xfrm rot="6017446">
            <a:off x="7575524" y="5643694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D063F5F8-EE62-4088-AD3F-35412E9275C7}"/>
              </a:ext>
            </a:extLst>
          </p:cNvPr>
          <p:cNvSpPr/>
          <p:nvPr/>
        </p:nvSpPr>
        <p:spPr>
          <a:xfrm rot="12726642">
            <a:off x="8605528" y="4550620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번개 24">
            <a:extLst>
              <a:ext uri="{FF2B5EF4-FFF2-40B4-BE49-F238E27FC236}">
                <a16:creationId xmlns:a16="http://schemas.microsoft.com/office/drawing/2014/main" id="{61E3157F-7760-41C9-A59B-1571B5F94B37}"/>
              </a:ext>
            </a:extLst>
          </p:cNvPr>
          <p:cNvSpPr/>
          <p:nvPr/>
        </p:nvSpPr>
        <p:spPr>
          <a:xfrm rot="20423400">
            <a:off x="10853779" y="6110718"/>
            <a:ext cx="1518407" cy="100807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FE1B11B-512F-40B9-9319-52384C4DA989}"/>
              </a:ext>
            </a:extLst>
          </p:cNvPr>
          <p:cNvSpPr/>
          <p:nvPr/>
        </p:nvSpPr>
        <p:spPr>
          <a:xfrm>
            <a:off x="10603684" y="3787439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24609E-E417-44D5-BE8E-762873D13718}"/>
              </a:ext>
            </a:extLst>
          </p:cNvPr>
          <p:cNvSpPr/>
          <p:nvPr/>
        </p:nvSpPr>
        <p:spPr>
          <a:xfrm>
            <a:off x="6344696" y="5885151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E31E46F-10BF-407E-9B49-0E49060C4872}"/>
              </a:ext>
            </a:extLst>
          </p:cNvPr>
          <p:cNvSpPr/>
          <p:nvPr/>
        </p:nvSpPr>
        <p:spPr>
          <a:xfrm>
            <a:off x="9032861" y="4129361"/>
            <a:ext cx="1300294" cy="756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cytokine</a:t>
            </a:r>
            <a:endParaRPr lang="ko-KR" altLang="en-US" sz="1400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326E524-47E4-4420-8CAC-AE96F1C9D0EB}"/>
              </a:ext>
            </a:extLst>
          </p:cNvPr>
          <p:cNvSpPr/>
          <p:nvPr/>
        </p:nvSpPr>
        <p:spPr>
          <a:xfrm>
            <a:off x="9823508" y="2105637"/>
            <a:ext cx="1182848" cy="1096823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Immune cell</a:t>
            </a:r>
            <a:endParaRPr lang="ko-KR" altLang="en-US" sz="8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9639EB9C-6FFC-4A30-8100-F0A8EC0AB827}"/>
              </a:ext>
            </a:extLst>
          </p:cNvPr>
          <p:cNvSpPr/>
          <p:nvPr/>
        </p:nvSpPr>
        <p:spPr>
          <a:xfrm>
            <a:off x="8170877" y="2374525"/>
            <a:ext cx="1386832" cy="128090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Immune cell</a:t>
            </a:r>
            <a:endParaRPr lang="ko-KR" altLang="en-US" sz="1050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DF793349-A4BC-4E5B-B815-1C52092EDEB6}"/>
              </a:ext>
            </a:extLst>
          </p:cNvPr>
          <p:cNvSpPr/>
          <p:nvPr/>
        </p:nvSpPr>
        <p:spPr>
          <a:xfrm>
            <a:off x="5161848" y="5748656"/>
            <a:ext cx="1182848" cy="1096823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31618B-E96E-47B1-ADD7-30CA5C33DC1A}"/>
              </a:ext>
            </a:extLst>
          </p:cNvPr>
          <p:cNvGrpSpPr/>
          <p:nvPr/>
        </p:nvGrpSpPr>
        <p:grpSpPr>
          <a:xfrm>
            <a:off x="9050718" y="1006679"/>
            <a:ext cx="1186647" cy="1705761"/>
            <a:chOff x="9050718" y="1006679"/>
            <a:chExt cx="1186647" cy="1705761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7FE69A9-206E-4158-B2A1-E65296364FBC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DC08690-E123-420C-AA53-E5EE487FBED6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85FC466-C26B-4568-9407-ABB3BD471040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2C1FE8B-202E-47CB-A89E-2FAE0B7851BF}"/>
              </a:ext>
            </a:extLst>
          </p:cNvPr>
          <p:cNvGrpSpPr/>
          <p:nvPr/>
        </p:nvGrpSpPr>
        <p:grpSpPr>
          <a:xfrm rot="2247515">
            <a:off x="11310654" y="1641912"/>
            <a:ext cx="1186647" cy="1705761"/>
            <a:chOff x="9050718" y="1006679"/>
            <a:chExt cx="1186647" cy="170576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398E70B-575F-43F0-8634-DFA20285335B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933261A-F2A0-40C1-8505-B66E85ECF555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B99D4ACE-A440-46FF-9A48-C4DEBCE5E74C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DF6671-BC02-480C-8003-D7B872D0169D}"/>
              </a:ext>
            </a:extLst>
          </p:cNvPr>
          <p:cNvGrpSpPr/>
          <p:nvPr/>
        </p:nvGrpSpPr>
        <p:grpSpPr>
          <a:xfrm rot="3074096">
            <a:off x="3447782" y="5623004"/>
            <a:ext cx="1186647" cy="1705761"/>
            <a:chOff x="9050718" y="1006679"/>
            <a:chExt cx="1186647" cy="1705761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48BE043-4ECC-482E-8966-70FE19576104}"/>
                </a:ext>
              </a:extLst>
            </p:cNvPr>
            <p:cNvSpPr/>
            <p:nvPr/>
          </p:nvSpPr>
          <p:spPr>
            <a:xfrm>
              <a:off x="9050718" y="10066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EE41320-8D7E-4863-90F2-D2F6D708025F}"/>
                </a:ext>
              </a:extLst>
            </p:cNvPr>
            <p:cNvSpPr/>
            <p:nvPr/>
          </p:nvSpPr>
          <p:spPr>
            <a:xfrm>
              <a:off x="9203118" y="11590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7249FF4-54D5-4D38-9BC4-14EB53B69E8E}"/>
                </a:ext>
              </a:extLst>
            </p:cNvPr>
            <p:cNvSpPr/>
            <p:nvPr/>
          </p:nvSpPr>
          <p:spPr>
            <a:xfrm>
              <a:off x="9355518" y="1311479"/>
              <a:ext cx="881847" cy="1400961"/>
            </a:xfrm>
            <a:custGeom>
              <a:avLst/>
              <a:gdLst>
                <a:gd name="connsiteX0" fmla="*/ 881847 w 881847"/>
                <a:gd name="connsiteY0" fmla="*/ 0 h 1400961"/>
                <a:gd name="connsiteX1" fmla="*/ 831513 w 881847"/>
                <a:gd name="connsiteY1" fmla="*/ 8389 h 1400961"/>
                <a:gd name="connsiteX2" fmla="*/ 781179 w 881847"/>
                <a:gd name="connsiteY2" fmla="*/ 33556 h 1400961"/>
                <a:gd name="connsiteX3" fmla="*/ 672122 w 881847"/>
                <a:gd name="connsiteY3" fmla="*/ 134224 h 1400961"/>
                <a:gd name="connsiteX4" fmla="*/ 630177 w 881847"/>
                <a:gd name="connsiteY4" fmla="*/ 184558 h 1400961"/>
                <a:gd name="connsiteX5" fmla="*/ 537899 w 881847"/>
                <a:gd name="connsiteY5" fmla="*/ 268448 h 1400961"/>
                <a:gd name="connsiteX6" fmla="*/ 495954 w 881847"/>
                <a:gd name="connsiteY6" fmla="*/ 318782 h 1400961"/>
                <a:gd name="connsiteX7" fmla="*/ 454009 w 881847"/>
                <a:gd name="connsiteY7" fmla="*/ 360727 h 1400961"/>
                <a:gd name="connsiteX8" fmla="*/ 361730 w 881847"/>
                <a:gd name="connsiteY8" fmla="*/ 469783 h 1400961"/>
                <a:gd name="connsiteX9" fmla="*/ 319785 w 881847"/>
                <a:gd name="connsiteY9" fmla="*/ 520117 h 1400961"/>
                <a:gd name="connsiteX10" fmla="*/ 252673 w 881847"/>
                <a:gd name="connsiteY10" fmla="*/ 620785 h 1400961"/>
                <a:gd name="connsiteX11" fmla="*/ 177172 w 881847"/>
                <a:gd name="connsiteY11" fmla="*/ 729842 h 1400961"/>
                <a:gd name="connsiteX12" fmla="*/ 143616 w 881847"/>
                <a:gd name="connsiteY12" fmla="*/ 780176 h 1400961"/>
                <a:gd name="connsiteX13" fmla="*/ 118449 w 881847"/>
                <a:gd name="connsiteY13" fmla="*/ 830510 h 1400961"/>
                <a:gd name="connsiteX14" fmla="*/ 110060 w 881847"/>
                <a:gd name="connsiteY14" fmla="*/ 880844 h 1400961"/>
                <a:gd name="connsiteX15" fmla="*/ 84893 w 881847"/>
                <a:gd name="connsiteY15" fmla="*/ 931178 h 1400961"/>
                <a:gd name="connsiteX16" fmla="*/ 68115 w 881847"/>
                <a:gd name="connsiteY16" fmla="*/ 973123 h 1400961"/>
                <a:gd name="connsiteX17" fmla="*/ 51337 w 881847"/>
                <a:gd name="connsiteY17" fmla="*/ 1031846 h 1400961"/>
                <a:gd name="connsiteX18" fmla="*/ 34559 w 881847"/>
                <a:gd name="connsiteY18" fmla="*/ 1082180 h 1400961"/>
                <a:gd name="connsiteX19" fmla="*/ 26170 w 881847"/>
                <a:gd name="connsiteY19" fmla="*/ 1132514 h 1400961"/>
                <a:gd name="connsiteX20" fmla="*/ 1003 w 881847"/>
                <a:gd name="connsiteY20" fmla="*/ 1224793 h 1400961"/>
                <a:gd name="connsiteX21" fmla="*/ 1003 w 881847"/>
                <a:gd name="connsiteY21" fmla="*/ 1400961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1847" h="1400961">
                  <a:moveTo>
                    <a:pt x="881847" y="0"/>
                  </a:moveTo>
                  <a:cubicBezTo>
                    <a:pt x="865069" y="2796"/>
                    <a:pt x="847650" y="3010"/>
                    <a:pt x="831513" y="8389"/>
                  </a:cubicBezTo>
                  <a:cubicBezTo>
                    <a:pt x="813717" y="14321"/>
                    <a:pt x="797577" y="24446"/>
                    <a:pt x="781179" y="33556"/>
                  </a:cubicBezTo>
                  <a:cubicBezTo>
                    <a:pt x="740322" y="56255"/>
                    <a:pt x="695622" y="106023"/>
                    <a:pt x="672122" y="134224"/>
                  </a:cubicBezTo>
                  <a:cubicBezTo>
                    <a:pt x="658140" y="151002"/>
                    <a:pt x="645620" y="169115"/>
                    <a:pt x="630177" y="184558"/>
                  </a:cubicBezTo>
                  <a:cubicBezTo>
                    <a:pt x="518833" y="295902"/>
                    <a:pt x="636769" y="159689"/>
                    <a:pt x="537899" y="268448"/>
                  </a:cubicBezTo>
                  <a:cubicBezTo>
                    <a:pt x="523208" y="284608"/>
                    <a:pt x="510645" y="302622"/>
                    <a:pt x="495954" y="318782"/>
                  </a:cubicBezTo>
                  <a:cubicBezTo>
                    <a:pt x="482653" y="333413"/>
                    <a:pt x="467146" y="345948"/>
                    <a:pt x="454009" y="360727"/>
                  </a:cubicBezTo>
                  <a:cubicBezTo>
                    <a:pt x="422372" y="396318"/>
                    <a:pt x="392404" y="433358"/>
                    <a:pt x="361730" y="469783"/>
                  </a:cubicBezTo>
                  <a:cubicBezTo>
                    <a:pt x="347662" y="486489"/>
                    <a:pt x="331900" y="501945"/>
                    <a:pt x="319785" y="520117"/>
                  </a:cubicBezTo>
                  <a:cubicBezTo>
                    <a:pt x="297414" y="553673"/>
                    <a:pt x="275446" y="587501"/>
                    <a:pt x="252673" y="620785"/>
                  </a:cubicBezTo>
                  <a:cubicBezTo>
                    <a:pt x="113143" y="824714"/>
                    <a:pt x="296049" y="551526"/>
                    <a:pt x="177172" y="729842"/>
                  </a:cubicBezTo>
                  <a:cubicBezTo>
                    <a:pt x="165987" y="746620"/>
                    <a:pt x="152634" y="762140"/>
                    <a:pt x="143616" y="780176"/>
                  </a:cubicBezTo>
                  <a:lnTo>
                    <a:pt x="118449" y="830510"/>
                  </a:lnTo>
                  <a:cubicBezTo>
                    <a:pt x="115653" y="847288"/>
                    <a:pt x="115439" y="864707"/>
                    <a:pt x="110060" y="880844"/>
                  </a:cubicBezTo>
                  <a:cubicBezTo>
                    <a:pt x="104128" y="898640"/>
                    <a:pt x="92655" y="914101"/>
                    <a:pt x="84893" y="931178"/>
                  </a:cubicBezTo>
                  <a:cubicBezTo>
                    <a:pt x="78662" y="944887"/>
                    <a:pt x="72877" y="958837"/>
                    <a:pt x="68115" y="973123"/>
                  </a:cubicBezTo>
                  <a:cubicBezTo>
                    <a:pt x="61677" y="992436"/>
                    <a:pt x="57324" y="1012389"/>
                    <a:pt x="51337" y="1031846"/>
                  </a:cubicBezTo>
                  <a:cubicBezTo>
                    <a:pt x="46136" y="1048749"/>
                    <a:pt x="38848" y="1065022"/>
                    <a:pt x="34559" y="1082180"/>
                  </a:cubicBezTo>
                  <a:cubicBezTo>
                    <a:pt x="30434" y="1098682"/>
                    <a:pt x="30295" y="1116012"/>
                    <a:pt x="26170" y="1132514"/>
                  </a:cubicBezTo>
                  <a:cubicBezTo>
                    <a:pt x="17954" y="1165377"/>
                    <a:pt x="2322" y="1190497"/>
                    <a:pt x="1003" y="1224793"/>
                  </a:cubicBezTo>
                  <a:cubicBezTo>
                    <a:pt x="-1254" y="1283472"/>
                    <a:pt x="1003" y="1342238"/>
                    <a:pt x="1003" y="14009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DC5BABA-C5C5-49B2-9D4C-FEE6E92069E8}"/>
              </a:ext>
            </a:extLst>
          </p:cNvPr>
          <p:cNvSpPr txBox="1"/>
          <p:nvPr/>
        </p:nvSpPr>
        <p:spPr>
          <a:xfrm>
            <a:off x="5980085" y="5101688"/>
            <a:ext cx="338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APOPTOSIS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612842-8588-44FA-ADAB-E4EC471AEF68}"/>
              </a:ext>
            </a:extLst>
          </p:cNvPr>
          <p:cNvSpPr txBox="1"/>
          <p:nvPr/>
        </p:nvSpPr>
        <p:spPr>
          <a:xfrm>
            <a:off x="525994" y="244564"/>
            <a:ext cx="474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Expected pathway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39023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DE783B-DC8F-4CD2-99AB-7AF7D5770D8E}"/>
              </a:ext>
            </a:extLst>
          </p:cNvPr>
          <p:cNvSpPr/>
          <p:nvPr/>
        </p:nvSpPr>
        <p:spPr>
          <a:xfrm>
            <a:off x="108066" y="1091902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Metabolic pathway</a:t>
            </a:r>
            <a:endParaRPr lang="ko-KR" altLang="en-US" sz="1400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3D1C0DF6-5D77-4D68-9A9D-5DCFD9520FAA}"/>
              </a:ext>
            </a:extLst>
          </p:cNvPr>
          <p:cNvSpPr/>
          <p:nvPr/>
        </p:nvSpPr>
        <p:spPr>
          <a:xfrm>
            <a:off x="1909466" y="1474647"/>
            <a:ext cx="115900" cy="30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2A8D2-8EFD-47F4-9DB9-102C55AF041D}"/>
              </a:ext>
            </a:extLst>
          </p:cNvPr>
          <p:cNvSpPr txBox="1"/>
          <p:nvPr/>
        </p:nvSpPr>
        <p:spPr>
          <a:xfrm>
            <a:off x="84002" y="1741154"/>
            <a:ext cx="3061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via mitochondria dysfunction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3C2D21-5B2B-46CE-B6EB-7062530A75B8}"/>
              </a:ext>
            </a:extLst>
          </p:cNvPr>
          <p:cNvSpPr txBox="1"/>
          <p:nvPr/>
        </p:nvSpPr>
        <p:spPr>
          <a:xfrm>
            <a:off x="196553" y="247828"/>
            <a:ext cx="453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Pathway analysis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UP</a:t>
            </a:r>
            <a:r>
              <a:rPr lang="en-US" altLang="ko-KR" sz="2000" b="1" dirty="0"/>
              <a:t> &amp; </a:t>
            </a:r>
            <a:r>
              <a:rPr lang="en-US" altLang="ko-KR" sz="2000" b="1" dirty="0">
                <a:solidFill>
                  <a:schemeClr val="accent1"/>
                </a:solidFill>
              </a:rPr>
              <a:t>DOWN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B39A0-DAF6-40D2-BCAF-61F7FAABF4FE}"/>
              </a:ext>
            </a:extLst>
          </p:cNvPr>
          <p:cNvSpPr txBox="1"/>
          <p:nvPr/>
        </p:nvSpPr>
        <p:spPr>
          <a:xfrm>
            <a:off x="108066" y="2364833"/>
            <a:ext cx="389101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OXIDATIVE PHOSPHORYLATION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FATTY ACID METABOLISM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METABOLIC PATHWAY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TCA CYCLE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CARBON CYCLE</a:t>
            </a:r>
          </a:p>
          <a:p>
            <a:r>
              <a:rPr lang="en-US" altLang="ko-KR" sz="11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HYPOXIA</a:t>
            </a:r>
            <a:endParaRPr lang="ko-KR" altLang="en-US" sz="1100" dirty="0">
              <a:solidFill>
                <a:srgbClr val="FF0000"/>
              </a:solidFill>
            </a:endParaRPr>
          </a:p>
          <a:p>
            <a:endParaRPr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A9DCA9C-A33E-4025-9465-C7B6C04D979A}"/>
              </a:ext>
            </a:extLst>
          </p:cNvPr>
          <p:cNvCxnSpPr>
            <a:cxnSpLocks/>
          </p:cNvCxnSpPr>
          <p:nvPr/>
        </p:nvCxnSpPr>
        <p:spPr>
          <a:xfrm>
            <a:off x="2573747" y="1625649"/>
            <a:ext cx="4702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52482BE-B95A-487A-B600-33E1EAD23E75}"/>
              </a:ext>
            </a:extLst>
          </p:cNvPr>
          <p:cNvSpPr/>
          <p:nvPr/>
        </p:nvSpPr>
        <p:spPr>
          <a:xfrm>
            <a:off x="3477334" y="1073573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Cell cycle arrest</a:t>
            </a:r>
            <a:endParaRPr lang="ko-KR" altLang="en-US" sz="14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78C2D1-8DC5-421D-9DB0-32D1ACA62497}"/>
              </a:ext>
            </a:extLst>
          </p:cNvPr>
          <p:cNvSpPr/>
          <p:nvPr/>
        </p:nvSpPr>
        <p:spPr>
          <a:xfrm>
            <a:off x="6822538" y="1073573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Necroptosis (?)</a:t>
            </a:r>
          </a:p>
          <a:p>
            <a:pPr algn="ctr"/>
            <a:r>
              <a:rPr lang="en-US" altLang="ko-KR" sz="1400" dirty="0"/>
              <a:t>Apoptosis(?)</a:t>
            </a:r>
          </a:p>
          <a:p>
            <a:pPr algn="ctr"/>
            <a:r>
              <a:rPr lang="en-US" altLang="ko-KR" sz="1400" dirty="0"/>
              <a:t>Immune response</a:t>
            </a:r>
            <a:endParaRPr lang="ko-KR" altLang="en-US" sz="14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7CAE764-9EA0-4695-8DAD-91D74040511C}"/>
              </a:ext>
            </a:extLst>
          </p:cNvPr>
          <p:cNvSpPr/>
          <p:nvPr/>
        </p:nvSpPr>
        <p:spPr>
          <a:xfrm>
            <a:off x="10033562" y="1073573"/>
            <a:ext cx="1961885" cy="1104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Inflammation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86A96E-B6BD-4FBF-BEE4-D91B36BD926B}"/>
              </a:ext>
            </a:extLst>
          </p:cNvPr>
          <p:cNvSpPr txBox="1"/>
          <p:nvPr/>
        </p:nvSpPr>
        <p:spPr>
          <a:xfrm>
            <a:off x="3463108" y="2314795"/>
            <a:ext cx="350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E2F_TARGETS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G2M_CHECKPOINT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P53_PATHWAY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KRAS_SIGNALING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MYC_TARGETS</a:t>
            </a:r>
          </a:p>
          <a:p>
            <a:r>
              <a:rPr lang="en-US" altLang="ko-KR" sz="1100" dirty="0">
                <a:solidFill>
                  <a:schemeClr val="accent1"/>
                </a:solidFill>
              </a:rPr>
              <a:t>MITOTIC_SPINDLE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CB854A-547E-4014-825F-FCD60D8081C9}"/>
              </a:ext>
            </a:extLst>
          </p:cNvPr>
          <p:cNvSpPr txBox="1"/>
          <p:nvPr/>
        </p:nvSpPr>
        <p:spPr>
          <a:xfrm>
            <a:off x="6784702" y="2313206"/>
            <a:ext cx="42298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APOPTOSIS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COMPLEMENT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COAGULATION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APICAL_JUNCTION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CELL_ADHESION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INTERFERON_ALPHA_RESPONSE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INTERFERON_GAMMA_RESPONSE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INFECTION DEFENSE PATHWAY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LYSOSOME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PHAGOSOME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ANTIGEN PROCESSING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CYTOKINE-CYTOKINE RECEPTOR INTERACTION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FOCAL ADHENSION</a:t>
            </a:r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77F279-9118-423C-B849-47CE9EFBB3E7}"/>
              </a:ext>
            </a:extLst>
          </p:cNvPr>
          <p:cNvSpPr txBox="1"/>
          <p:nvPr/>
        </p:nvSpPr>
        <p:spPr>
          <a:xfrm>
            <a:off x="10031810" y="2311283"/>
            <a:ext cx="52831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INFLAMMATORY_RESPONSE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IL2_STAT5_SIGNALING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IL6_JAK_STAT3_SIGNALING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TNFA_SIGNALING_VIA_NFKB</a:t>
            </a:r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DE51E18-C828-4518-B4AD-CE0899871324}"/>
              </a:ext>
            </a:extLst>
          </p:cNvPr>
          <p:cNvCxnSpPr>
            <a:cxnSpLocks/>
          </p:cNvCxnSpPr>
          <p:nvPr/>
        </p:nvCxnSpPr>
        <p:spPr>
          <a:xfrm>
            <a:off x="5960339" y="1581195"/>
            <a:ext cx="4702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F10001F-EDDA-4F41-A4E0-7E55DCA0E198}"/>
              </a:ext>
            </a:extLst>
          </p:cNvPr>
          <p:cNvCxnSpPr>
            <a:cxnSpLocks/>
          </p:cNvCxnSpPr>
          <p:nvPr/>
        </p:nvCxnSpPr>
        <p:spPr>
          <a:xfrm>
            <a:off x="9209261" y="1625649"/>
            <a:ext cx="4702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88909E58-361C-4BBE-AB60-1FC0B142F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1277" y="2827276"/>
            <a:ext cx="1203447" cy="6858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A9C053C-01BB-475F-9053-BEBBDDBA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" y="4297879"/>
            <a:ext cx="5087999" cy="25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14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449D68-4819-4CE5-A968-A9658C94D74C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Normal tissue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A79C5-26FC-4ECD-A9CD-CBBFF8405C10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7.02e-5</a:t>
            </a:r>
            <a:endParaRPr lang="ko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66D973-A15E-467C-BC21-65E8C6D54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82" y="1078825"/>
            <a:ext cx="3896269" cy="51251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296BB0-0FF7-4F14-B6C4-D661D4BB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33" y="1078824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560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712467-5579-4D15-9E0A-4C5DC02619B8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Cancer(all) tissue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3646C-2AE2-4C5B-A352-C68D29743529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3.99e-5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38160C-0847-4B37-B041-195B57226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33" y="1078824"/>
            <a:ext cx="3896269" cy="51251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B8CB936-F302-4DDE-B253-07DE32AF9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42" y="1078824"/>
            <a:ext cx="3896269" cy="51251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987A5B-5F1C-43C8-8D1A-57280BA62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42" y="1078823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8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E29071-3593-4164-8BB6-09AA43B714A4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Cancer(FA/</a:t>
            </a:r>
            <a:r>
              <a:rPr lang="en-US" altLang="ko-KR" dirty="0" err="1"/>
              <a:t>miFTC</a:t>
            </a:r>
            <a:r>
              <a:rPr lang="en-US" altLang="ko-KR" dirty="0"/>
              <a:t>) tissue comparison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C6297-D5E4-4E7D-9744-E4A593AE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20" y="1078825"/>
            <a:ext cx="3896269" cy="5125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78443-83FC-4093-93E0-6DB089CB3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1" y="1078824"/>
            <a:ext cx="3896269" cy="512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D2874-5692-4DE0-9D16-0C9255366596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0.448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522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D96EB3-01A8-4142-A184-BE592DA4D634}"/>
              </a:ext>
            </a:extLst>
          </p:cNvPr>
          <p:cNvSpPr/>
          <p:nvPr/>
        </p:nvSpPr>
        <p:spPr>
          <a:xfrm>
            <a:off x="301083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QC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D85A28-F44C-49AB-ACFD-A2CC25191768}"/>
              </a:ext>
            </a:extLst>
          </p:cNvPr>
          <p:cNvSpPr/>
          <p:nvPr/>
        </p:nvSpPr>
        <p:spPr>
          <a:xfrm>
            <a:off x="2683727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Alignment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3CDBA2-085A-4A4F-B669-9FEB8EAC6D91}"/>
              </a:ext>
            </a:extLst>
          </p:cNvPr>
          <p:cNvSpPr/>
          <p:nvPr/>
        </p:nvSpPr>
        <p:spPr>
          <a:xfrm>
            <a:off x="5066371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Expression call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A7C30-33D8-4E0D-8EF1-0906D072C49A}"/>
              </a:ext>
            </a:extLst>
          </p:cNvPr>
          <p:cNvSpPr/>
          <p:nvPr/>
        </p:nvSpPr>
        <p:spPr>
          <a:xfrm>
            <a:off x="7449015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DEG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900" dirty="0" err="1"/>
              <a:t>Differentillay</a:t>
            </a:r>
            <a:r>
              <a:rPr lang="en-US" altLang="ko-KR" sz="900" dirty="0"/>
              <a:t> expressed gene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33B316-F399-44F5-A707-11E45B837760}"/>
              </a:ext>
            </a:extLst>
          </p:cNvPr>
          <p:cNvSpPr/>
          <p:nvPr/>
        </p:nvSpPr>
        <p:spPr>
          <a:xfrm>
            <a:off x="9831659" y="1728440"/>
            <a:ext cx="1862253" cy="9032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dk1"/>
                </a:solidFill>
              </a:rPr>
              <a:t>Pathway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/>
              <a:t>Gene ontology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21B99C5-A789-4663-B28F-B956DD1D4E07}"/>
              </a:ext>
            </a:extLst>
          </p:cNvPr>
          <p:cNvSpPr/>
          <p:nvPr/>
        </p:nvSpPr>
        <p:spPr>
          <a:xfrm>
            <a:off x="2297151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B655C40-E150-4A56-AFCC-353957087735}"/>
              </a:ext>
            </a:extLst>
          </p:cNvPr>
          <p:cNvSpPr/>
          <p:nvPr/>
        </p:nvSpPr>
        <p:spPr>
          <a:xfrm>
            <a:off x="4698380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2F8F-76DF-463D-A53C-BD2B8E4301EE}"/>
              </a:ext>
            </a:extLst>
          </p:cNvPr>
          <p:cNvSpPr/>
          <p:nvPr/>
        </p:nvSpPr>
        <p:spPr>
          <a:xfrm>
            <a:off x="7099609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5E7B11-FD6E-4880-9FC8-3133F9C08FDE}"/>
              </a:ext>
            </a:extLst>
          </p:cNvPr>
          <p:cNvSpPr/>
          <p:nvPr/>
        </p:nvSpPr>
        <p:spPr>
          <a:xfrm>
            <a:off x="9500838" y="2135459"/>
            <a:ext cx="234176" cy="139390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F44685-ADFE-4F10-AE14-CB81F44843C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Analysis pipeline</a:t>
            </a:r>
            <a:endParaRPr lang="ko-KR" altLang="en-US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6641A85-335A-4DFB-995B-DEC390F978DD}"/>
              </a:ext>
            </a:extLst>
          </p:cNvPr>
          <p:cNvSpPr/>
          <p:nvPr/>
        </p:nvSpPr>
        <p:spPr>
          <a:xfrm rot="5400000">
            <a:off x="90582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394C034-1D7B-4579-AF82-274035216E74}"/>
              </a:ext>
            </a:extLst>
          </p:cNvPr>
          <p:cNvSpPr/>
          <p:nvPr/>
        </p:nvSpPr>
        <p:spPr>
          <a:xfrm rot="5400000">
            <a:off x="3324243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6F22F1B-6E88-44D3-8227-8D82A077EF92}"/>
              </a:ext>
            </a:extLst>
          </p:cNvPr>
          <p:cNvSpPr/>
          <p:nvPr/>
        </p:nvSpPr>
        <p:spPr>
          <a:xfrm rot="5400000">
            <a:off x="5742664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958216-AB55-4AC3-B461-00FD4BEC5CF0}"/>
              </a:ext>
            </a:extLst>
          </p:cNvPr>
          <p:cNvSpPr/>
          <p:nvPr/>
        </p:nvSpPr>
        <p:spPr>
          <a:xfrm rot="5400000">
            <a:off x="8127632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57673EB-B4D2-48A6-BB25-A94E189350A1}"/>
              </a:ext>
            </a:extLst>
          </p:cNvPr>
          <p:cNvSpPr/>
          <p:nvPr/>
        </p:nvSpPr>
        <p:spPr>
          <a:xfrm rot="5400000">
            <a:off x="10479147" y="2955790"/>
            <a:ext cx="581218" cy="365203"/>
          </a:xfrm>
          <a:prstGeom prst="rightArrow">
            <a:avLst/>
          </a:prstGeom>
          <a:solidFill>
            <a:srgbClr val="5CB85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4E795B-D61E-414B-B862-46973A91B288}"/>
              </a:ext>
            </a:extLst>
          </p:cNvPr>
          <p:cNvSpPr/>
          <p:nvPr/>
        </p:nvSpPr>
        <p:spPr>
          <a:xfrm>
            <a:off x="265304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FastQC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Trimmomatic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SortmeRNA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27777-A99E-4632-8711-778492F900EB}"/>
              </a:ext>
            </a:extLst>
          </p:cNvPr>
          <p:cNvSpPr/>
          <p:nvPr/>
        </p:nvSpPr>
        <p:spPr>
          <a:xfrm>
            <a:off x="2683725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</a:t>
            </a:r>
          </a:p>
          <a:p>
            <a:pPr algn="ctr"/>
            <a:r>
              <a:rPr lang="en-US" altLang="ko-KR" dirty="0" err="1"/>
              <a:t>RseqC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62D19C-68C7-46F9-AD89-A137188A72D8}"/>
              </a:ext>
            </a:extLst>
          </p:cNvPr>
          <p:cNvSpPr/>
          <p:nvPr/>
        </p:nvSpPr>
        <p:spPr>
          <a:xfrm>
            <a:off x="5102146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HTseq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3097-87C9-41A5-916E-DA6027D69F84}"/>
              </a:ext>
            </a:extLst>
          </p:cNvPr>
          <p:cNvSpPr/>
          <p:nvPr/>
        </p:nvSpPr>
        <p:spPr>
          <a:xfrm>
            <a:off x="7520567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DEseq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9E29A2-9742-43E1-9045-86297EF0F44F}"/>
              </a:ext>
            </a:extLst>
          </p:cNvPr>
          <p:cNvSpPr/>
          <p:nvPr/>
        </p:nvSpPr>
        <p:spPr>
          <a:xfrm>
            <a:off x="9938988" y="3993492"/>
            <a:ext cx="1862253" cy="90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Plotting - </a:t>
            </a:r>
            <a:r>
              <a:rPr lang="en-US" altLang="ko-KR" sz="1600" dirty="0" err="1"/>
              <a:t>ggplot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sz="1200" dirty="0"/>
              <a:t>Volcano, Heatmap…</a:t>
            </a:r>
            <a:r>
              <a:rPr lang="en-US" altLang="ko-KR" sz="1200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B7E52DA-AF00-4783-A251-21120C095E8B}"/>
              </a:ext>
            </a:extLst>
          </p:cNvPr>
          <p:cNvSpPr/>
          <p:nvPr/>
        </p:nvSpPr>
        <p:spPr>
          <a:xfrm rot="10800000">
            <a:off x="5794917" y="5257879"/>
            <a:ext cx="602166" cy="839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56 -0.00741 L 0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D22BA-CEA4-4783-AD84-AEB1AD13406B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Cancer(FA only) tissue comparison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AD9F00-4D98-439A-A04D-DE5B6FAC2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52" y="1078825"/>
            <a:ext cx="4277322" cy="5125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2A72CF-AD9E-403F-81DD-604685B4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8" y="1078825"/>
            <a:ext cx="4277322" cy="5125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CFDB8-88D8-4D8D-AB58-BA5CFFF94467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0.821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5055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D22BA-CEA4-4783-AD84-AEB1AD13406B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</a:t>
            </a:r>
            <a:r>
              <a:rPr lang="en-US" altLang="ko-KR" dirty="0" err="1"/>
              <a:t>miFTC</a:t>
            </a:r>
            <a:r>
              <a:rPr lang="en-US" altLang="ko-KR" dirty="0"/>
              <a:t> only) tissue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89888-0DCA-46EC-A1D9-8F119236452E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0.821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DE618D-79DA-47DB-BA0A-84508537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52" y="1078825"/>
            <a:ext cx="4277322" cy="5125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EB95AD-AEEB-4E4C-88D9-211F7EEC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68" y="1078824"/>
            <a:ext cx="427732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9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4954A3-99A0-4D80-9DB6-6A3F30CFC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20" y="1101309"/>
            <a:ext cx="3896269" cy="5125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F49D6-E038-4F5C-A051-5FAFAC355A49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Cancer(FVPTC) tissue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8A59C-46C3-4CB8-A2B6-B5E4D9849F10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0.00621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9AF30-0A87-4BE2-BD93-1D5BC628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14" y="1101308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5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B5917C-FD49-4046-93B4-B31CF299E46E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Cancer(PTC) tissue comparison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D7DC5B-909D-4A15-B2B3-6F7A07660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20" y="1078825"/>
            <a:ext cx="3896269" cy="5125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92AD2-E7A2-4FE0-9FE1-BC28AAAEA585}"/>
              </a:ext>
            </a:extLst>
          </p:cNvPr>
          <p:cNvSpPr txBox="1"/>
          <p:nvPr/>
        </p:nvSpPr>
        <p:spPr>
          <a:xfrm>
            <a:off x="4137575" y="6330251"/>
            <a:ext cx="359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T-test, p-value : 0.0898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C24179-61C9-40AA-BBF8-70A22308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00" y="1087214"/>
            <a:ext cx="389626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31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77C3A2-8233-4D27-B148-134AFE9B0A76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Summary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8DF80A-8D25-4316-BACB-3E89EAAE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6" y="1176810"/>
            <a:ext cx="7678222" cy="512516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8865BCC-A0FD-4DDA-8C9C-90DC7A0CE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8893"/>
              </p:ext>
            </p:extLst>
          </p:nvPr>
        </p:nvGraphicFramePr>
        <p:xfrm>
          <a:off x="8173402" y="2187249"/>
          <a:ext cx="3747252" cy="248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427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419450">
                  <a:extLst>
                    <a:ext uri="{9D8B030D-6E8A-4147-A177-3AD203B41FA5}">
                      <a16:colId xmlns:a16="http://schemas.microsoft.com/office/drawing/2014/main" val="930123755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392216507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124023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3180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no-LT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 p-value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7.02e-05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0.000351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47596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8.21e-01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0.821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miFTC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1.29e-01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0.2694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FVPTC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6.21e-03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0.02484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8.98e-02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0.2694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612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824711-A5A4-469C-B6E5-D91464F0E8D5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Summary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55CCEF1-72A4-4EB3-83B1-1F22A3257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969387"/>
              </p:ext>
            </p:extLst>
          </p:nvPr>
        </p:nvGraphicFramePr>
        <p:xfrm>
          <a:off x="8173402" y="2187249"/>
          <a:ext cx="3344682" cy="2050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661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520829">
                  <a:extLst>
                    <a:ext uri="{9D8B030D-6E8A-4147-A177-3AD203B41FA5}">
                      <a16:colId xmlns:a16="http://schemas.microsoft.com/office/drawing/2014/main" val="930123755"/>
                    </a:ext>
                  </a:extLst>
                </a:gridCol>
                <a:gridCol w="943135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196057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3180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 p-value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4.30e-04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0.00086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miFTC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7.86e-05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0.000236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FVPTC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4.72e-01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0.472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4.85e-05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0.000194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8A0DFE-468E-4ECE-8A2C-F30713755FEB}"/>
              </a:ext>
            </a:extLst>
          </p:cNvPr>
          <p:cNvSpPr txBox="1"/>
          <p:nvPr/>
        </p:nvSpPr>
        <p:spPr>
          <a:xfrm>
            <a:off x="8156681" y="4272646"/>
            <a:ext cx="1465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Normal : 81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BDE0BC-0C4D-461D-8C51-BFB9F91FC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8" y="1201976"/>
            <a:ext cx="770680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638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9398A-74CF-4142-98FB-13A76019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7" y="1201976"/>
            <a:ext cx="7706801" cy="5125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F49F9-E185-40D4-B70E-5F2E79C3EC2C}"/>
              </a:ext>
            </a:extLst>
          </p:cNvPr>
          <p:cNvSpPr txBox="1"/>
          <p:nvPr/>
        </p:nvSpPr>
        <p:spPr>
          <a:xfrm>
            <a:off x="196553" y="247828"/>
            <a:ext cx="86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PINK1 </a:t>
            </a:r>
            <a:r>
              <a:rPr lang="en-US" altLang="ko-KR" sz="2800" dirty="0"/>
              <a:t>expression in </a:t>
            </a:r>
            <a:r>
              <a:rPr lang="en-US" altLang="ko-KR" sz="2800" b="1" dirty="0"/>
              <a:t>lymphocytic thyroiditis</a:t>
            </a:r>
          </a:p>
          <a:p>
            <a:r>
              <a:rPr lang="en-US" altLang="ko-KR" dirty="0"/>
              <a:t>Summary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D24930-23C4-4A0F-9F7C-C2A3FA501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44611"/>
              </p:ext>
            </p:extLst>
          </p:nvPr>
        </p:nvGraphicFramePr>
        <p:xfrm>
          <a:off x="8173401" y="2187249"/>
          <a:ext cx="3467054" cy="248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995">
                  <a:extLst>
                    <a:ext uri="{9D8B030D-6E8A-4147-A177-3AD203B41FA5}">
                      <a16:colId xmlns:a16="http://schemas.microsoft.com/office/drawing/2014/main" val="2083202375"/>
                    </a:ext>
                  </a:extLst>
                </a:gridCol>
                <a:gridCol w="472741">
                  <a:extLst>
                    <a:ext uri="{9D8B030D-6E8A-4147-A177-3AD203B41FA5}">
                      <a16:colId xmlns:a16="http://schemas.microsoft.com/office/drawing/2014/main" val="930123755"/>
                    </a:ext>
                  </a:extLst>
                </a:gridCol>
                <a:gridCol w="955798">
                  <a:extLst>
                    <a:ext uri="{9D8B030D-6E8A-4147-A177-3AD203B41FA5}">
                      <a16:colId xmlns:a16="http://schemas.microsoft.com/office/drawing/2014/main" val="4294669371"/>
                    </a:ext>
                  </a:extLst>
                </a:gridCol>
                <a:gridCol w="1325520">
                  <a:extLst>
                    <a:ext uri="{9D8B030D-6E8A-4147-A177-3AD203B41FA5}">
                      <a16:colId xmlns:a16="http://schemas.microsoft.com/office/drawing/2014/main" val="2918192107"/>
                    </a:ext>
                  </a:extLst>
                </a:gridCol>
              </a:tblGrid>
              <a:tr h="3180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 p-value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9180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1.16e-01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2.32e-01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471341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1.00e-03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4.00e-03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15412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miFTC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74.35e-04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2.00e-03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84295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FVPTC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6.94e-01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6.94e-01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4804"/>
                  </a:ext>
                </a:extLst>
              </a:tr>
              <a:tr h="433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PTC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1.86e-09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9.30e-09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820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BEBAA9-CADB-45F9-9F83-B5E54295CB25}"/>
              </a:ext>
            </a:extLst>
          </p:cNvPr>
          <p:cNvSpPr txBox="1"/>
          <p:nvPr/>
        </p:nvSpPr>
        <p:spPr>
          <a:xfrm>
            <a:off x="8173402" y="4809899"/>
            <a:ext cx="1465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Total : 261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7824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085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9E49A6-5153-4950-863F-62F94BEDF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70097"/>
              </p:ext>
            </p:extLst>
          </p:nvPr>
        </p:nvGraphicFramePr>
        <p:xfrm>
          <a:off x="560481" y="1690688"/>
          <a:ext cx="4368428" cy="4351347"/>
        </p:xfrm>
        <a:graphic>
          <a:graphicData uri="http://schemas.openxmlformats.org/drawingml/2006/table">
            <a:tbl>
              <a:tblPr/>
              <a:tblGrid>
                <a:gridCol w="1092107">
                  <a:extLst>
                    <a:ext uri="{9D8B030D-6E8A-4147-A177-3AD203B41FA5}">
                      <a16:colId xmlns:a16="http://schemas.microsoft.com/office/drawing/2014/main" val="4138362527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655348198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1933952309"/>
                    </a:ext>
                  </a:extLst>
                </a:gridCol>
                <a:gridCol w="1092107">
                  <a:extLst>
                    <a:ext uri="{9D8B030D-6E8A-4147-A177-3AD203B41FA5}">
                      <a16:colId xmlns:a16="http://schemas.microsoft.com/office/drawing/2014/main" val="2012985581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Sample Name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% Dups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>
                          <a:effectLst/>
                        </a:rPr>
                        <a:t>% GC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>
                          <a:effectLst/>
                        </a:rPr>
                        <a:t>M Seqs</a:t>
                      </a:r>
                    </a:p>
                  </a:txBody>
                  <a:tcPr marL="26702" marR="26702" marT="26702" marB="2670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25627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66.0%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956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P2_2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61.9%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5993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67.4%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76766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P4_2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64.1%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8925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69.6%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94722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37.7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4272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065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36.2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46249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71.5%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6168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34.8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776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72.1%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0864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W5_2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68.7%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36.6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7704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73.1%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19511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W6_2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68.8%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39.0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4388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83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W7_2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33.9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6627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69.0%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993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W8_2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65.2%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35.0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79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W9_1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73.8%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48%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87267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W9_2</a:t>
                      </a:r>
                    </a:p>
                  </a:txBody>
                  <a:tcPr marL="26702" marR="26702" marT="26702" marB="2670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70.5%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effectLst/>
                        </a:rPr>
                        <a:t>49%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effectLst/>
                        </a:rPr>
                        <a:t>45.7</a:t>
                      </a:r>
                    </a:p>
                  </a:txBody>
                  <a:tcPr marL="51268" marR="51268" marT="25634" marB="2563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86881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83DD2CF-4D19-4877-AF73-ECD7BE963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1325563"/>
            <a:ext cx="7258050" cy="48387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71FEE5D-3C91-405D-AC2E-A7979F16528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66123-6E50-4E12-9A7D-48163039AAAF}"/>
              </a:ext>
            </a:extLst>
          </p:cNvPr>
          <p:cNvSpPr txBox="1"/>
          <p:nvPr/>
        </p:nvSpPr>
        <p:spPr>
          <a:xfrm>
            <a:off x="509681" y="1272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General Statistics</a:t>
            </a:r>
          </a:p>
        </p:txBody>
      </p:sp>
    </p:spTree>
    <p:extLst>
      <p:ext uri="{BB962C8B-B14F-4D97-AF65-F5344CB8AC3E}">
        <p14:creationId xmlns:p14="http://schemas.microsoft.com/office/powerpoint/2010/main" val="147417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2713D-414A-4CC0-987A-7965D4B3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" y="2023194"/>
            <a:ext cx="5625384" cy="375025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77ED376-6956-4F7C-AB78-D168A5EF8689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Quality control </a:t>
            </a:r>
            <a:r>
              <a:rPr lang="en-US" altLang="ko-KR" sz="3600" dirty="0"/>
              <a:t>– </a:t>
            </a:r>
            <a:r>
              <a:rPr lang="en-US" altLang="ko-KR" sz="3600" dirty="0" err="1"/>
              <a:t>MultiQC</a:t>
            </a:r>
            <a:r>
              <a:rPr lang="en-US" altLang="ko-KR" sz="3600" dirty="0"/>
              <a:t> 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188A5-5B11-421B-9AE9-922C3F423B59}"/>
              </a:ext>
            </a:extLst>
          </p:cNvPr>
          <p:cNvSpPr txBox="1"/>
          <p:nvPr/>
        </p:nvSpPr>
        <p:spPr>
          <a:xfrm>
            <a:off x="546100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Sequence Quality Histograms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248F2A-88E6-46B6-8EC6-ADE1614F8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10" y="2091524"/>
            <a:ext cx="5522890" cy="3681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62DD0-BEE1-4BD9-A9F5-A6B15E64FAC8}"/>
              </a:ext>
            </a:extLst>
          </p:cNvPr>
          <p:cNvSpPr txBox="1"/>
          <p:nvPr/>
        </p:nvSpPr>
        <p:spPr>
          <a:xfrm>
            <a:off x="6442774" y="1352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Per Sequence Quality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007FE-3C37-4C40-9000-0E29C35A4ADE}"/>
              </a:ext>
            </a:extLst>
          </p:cNvPr>
          <p:cNvSpPr txBox="1"/>
          <p:nvPr/>
        </p:nvSpPr>
        <p:spPr>
          <a:xfrm>
            <a:off x="664274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31CAF-2BEA-43A3-8640-987726A46130}"/>
              </a:ext>
            </a:extLst>
          </p:cNvPr>
          <p:cNvSpPr txBox="1"/>
          <p:nvPr/>
        </p:nvSpPr>
        <p:spPr>
          <a:xfrm>
            <a:off x="6688662" y="5997844"/>
            <a:ext cx="32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 / 20 samples passed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247259-5808-4EAA-B0E8-10642C1F7966}"/>
              </a:ext>
            </a:extLst>
          </p:cNvPr>
          <p:cNvSpPr/>
          <p:nvPr/>
        </p:nvSpPr>
        <p:spPr>
          <a:xfrm>
            <a:off x="600992" y="6094425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A27432-2D16-4328-9730-B4E07CB4DBCB}"/>
              </a:ext>
            </a:extLst>
          </p:cNvPr>
          <p:cNvSpPr/>
          <p:nvPr/>
        </p:nvSpPr>
        <p:spPr>
          <a:xfrm>
            <a:off x="6625380" y="6094424"/>
            <a:ext cx="63282" cy="176169"/>
          </a:xfrm>
          <a:prstGeom prst="rect">
            <a:avLst/>
          </a:prstGeom>
          <a:solidFill>
            <a:srgbClr val="5CB85C"/>
          </a:solidFill>
          <a:ln>
            <a:solidFill>
              <a:srgbClr val="5CB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92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6802</TotalTime>
  <Words>1679</Words>
  <Application>Microsoft Office PowerPoint</Application>
  <PresentationFormat>와이드스크린</PresentationFormat>
  <Paragraphs>902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Apple SD Gothic Neo</vt:lpstr>
      <vt:lpstr>Arial Unicode MS</vt:lpstr>
      <vt:lpstr>Helvetica Neue</vt:lpstr>
      <vt:lpstr>맑은 고딕</vt:lpstr>
      <vt:lpstr>Arial</vt:lpstr>
      <vt:lpstr>Helvetica</vt:lpstr>
      <vt:lpstr>Office 테마</vt:lpstr>
      <vt:lpstr>Mouse thyroid tissue </vt:lpstr>
      <vt:lpstr>Tissue prep.</vt:lpstr>
      <vt:lpstr>PINK1 – PTEN induced putative kinase 1</vt:lpstr>
      <vt:lpstr>PINK1 – Expression in thyroid cancer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PINK1 – PTEN induced putative kinase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 thyroid tissue</dc:title>
  <dc:creator>LEE HAN SAI</dc:creator>
  <cp:lastModifiedBy>LEE HAN SAI</cp:lastModifiedBy>
  <cp:revision>226</cp:revision>
  <dcterms:created xsi:type="dcterms:W3CDTF">2020-09-10T00:57:34Z</dcterms:created>
  <dcterms:modified xsi:type="dcterms:W3CDTF">2020-10-08T07:51:46Z</dcterms:modified>
</cp:coreProperties>
</file>